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B36E9-35D2-3788-DE89-2FEB183F8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71345-0367-1709-4C87-3BE3853F3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1554D-BDE5-D7C2-CE25-27FC1A67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0FDB6-4E47-EB4A-0000-53E52DB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5B1-1935-D92D-A428-BCE36A61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C672-A849-7045-99F4-3C98D65D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C0686-7572-7C08-6B9D-9229C1341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314DC-7D51-5AD8-65AD-0DA66B75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65CFE-B298-52BC-04F0-CB18733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8456D-F9D2-8F92-9018-A386971F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2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5E0E89-465A-E0F6-8887-7F6B2392F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9B0F5-D227-3ACD-0667-346E3EAE5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E3CD-0914-1FA0-B109-DB833474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7761-ED4A-E65D-A455-07458C62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D423A-83EE-0707-D899-62ADC840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7D98-9D77-0658-5C07-3E42CE5F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DE13-B992-2FF3-155A-43786244F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A0A92-4673-C092-9B1A-B8D7420F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BF686-3F49-761C-2B84-1FA36339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6AC2C-7B46-0C35-4BF5-EA09BF2C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7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369B-055D-5CB1-642F-70350D51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5E973-9FC9-205B-90D3-9168D1652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AD244-BD97-61F7-0193-5B49739E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60786-CE7D-54F8-3398-4F7C45DB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3CCDB-1D82-A7A4-FDAA-B29AB6B1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3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FF73-1B5E-95E2-623A-75B88219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F522-3C72-3BB9-0B48-2FF9AF492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747CD-1A22-4F66-7699-BDF504E54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674F5-E1F4-7B70-0932-259921D3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81C3-D650-26E1-6207-03278F20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5223A-6E72-C03E-A758-2334B285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CAF2-0E22-D072-E600-2070A668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93B0A-3509-7A12-E09C-C219F344B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88D51-B8C4-6F47-BA79-328973BB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30D20-A6B1-748F-59EB-ACC971A85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69589-C4EB-AA29-23A6-9D6C58DFD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F33AB-8F87-4CA1-8E4E-6D6AFE93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AE4FCE-32D8-6CBF-1DAC-38DA5C3F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90D2F-062A-9AAE-C920-2BE7FBBD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1AA5-DB8D-857D-0B98-75017482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9C737-924E-8083-2E86-58D5153D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AA5DB-AF9F-CA17-CE0B-42ACA531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2FB95-ADEC-1CC6-BD12-83E21851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2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0BB8F-63AA-30E2-90E2-3A2E7F98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C4D45-1D5A-A1B3-81DB-BAD110AE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857B9-1520-BFB2-1BA7-1F6399F2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5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14C4-EEA9-274E-C59D-50F84ED0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F90B-1E30-2D88-880C-DC3AF9622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157AB-EBE1-80BE-A0B8-AD37B7279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957DF-A9EC-9C8C-3473-21101017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74A6A-C56C-86AF-BBAD-B9AA9482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BFE6A-1AF0-F4DA-2360-9DA8BB1C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6CAE-888F-BF5B-D94A-8E6B4273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AB173-243C-C184-E7D2-E6140A5E8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79614-81B2-AF4B-F665-91749BA50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B06A0-7FBE-465D-F432-6E40444B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5B62F-93B6-61BB-0851-BB11BFDE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24FA3-7553-3E0E-5872-3FAEA4AF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5B7B51-C8B6-BD9A-2BD8-C44CD21E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830DE-DBD9-FD9F-7A8C-F6578D41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21110-3316-4FED-6E45-CC21214E6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D410B-1375-420C-A821-02899E446053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78F36-AB62-D4FC-47DB-E05BE2567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4886-6E21-6098-78EF-0B5A2CD83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724A-1AFE-4945-B06D-86C16D7E53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6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39200-2D53-6F97-2DC5-F89B63875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 err="1"/>
              <a:t>Wereldbeelden</a:t>
            </a:r>
            <a:r>
              <a:rPr lang="en-US" sz="4400" dirty="0"/>
              <a:t> </a:t>
            </a:r>
            <a:r>
              <a:rPr lang="en-US" sz="4400" dirty="0" err="1"/>
              <a:t>en</a:t>
            </a:r>
            <a:r>
              <a:rPr lang="en-US" sz="4400" dirty="0"/>
              <a:t> </a:t>
            </a:r>
            <a:r>
              <a:rPr lang="en-US" sz="4400" dirty="0" err="1"/>
              <a:t>Waarheid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A6FCF-0647-8DFB-D9EB-163A7D74D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5427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Emanuel Rutten</a:t>
            </a:r>
            <a:br>
              <a:rPr lang="en-US" sz="2800" dirty="0"/>
            </a:br>
            <a:br>
              <a:rPr lang="en-US" dirty="0"/>
            </a:br>
            <a:r>
              <a:rPr lang="en-US" dirty="0"/>
              <a:t>Vrije Universiteit Amsterdam</a:t>
            </a:r>
          </a:p>
          <a:p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1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-98702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Opmerkingen</a:t>
            </a:r>
            <a:r>
              <a:rPr lang="en-US" sz="3600" dirty="0"/>
              <a:t> </a:t>
            </a:r>
            <a:r>
              <a:rPr lang="en-US" sz="3600" dirty="0" err="1"/>
              <a:t>bij</a:t>
            </a:r>
            <a:r>
              <a:rPr lang="en-US" sz="3600" dirty="0"/>
              <a:t> het </a:t>
            </a:r>
            <a:r>
              <a:rPr lang="en-US" sz="3600" dirty="0" err="1"/>
              <a:t>wereldbeelden</a:t>
            </a:r>
            <a:r>
              <a:rPr lang="en-US" sz="3600" dirty="0"/>
              <a:t> argument (2)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1149764"/>
            <a:ext cx="11261036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Intellectueel verantwoord vertrouwen in wereldbeeld W sluit niet uit dat er andere wereldbeelden zijn die eveneens in voldoende mate voldoen aan voldoende veel van de criteria (1)-(11) en dus eveneens intellectueel verantwoordelijk vertrouwd kunnen worden – ook door hen die eerst hun vertrouwen </a:t>
            </a:r>
            <a:br>
              <a:rPr lang="nl-NL" sz="2000" dirty="0"/>
            </a:br>
            <a:r>
              <a:rPr lang="nl-NL" sz="2000" dirty="0"/>
              <a:t>in W stelden, maar er sindsdien voor kozen om opnieuw te beraadslagen.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FC08C9-7F7F-1A9D-BC2B-1C3B48D84C1A}"/>
              </a:ext>
            </a:extLst>
          </p:cNvPr>
          <p:cNvSpPr txBox="1">
            <a:spLocks/>
          </p:cNvSpPr>
          <p:nvPr/>
        </p:nvSpPr>
        <p:spPr>
          <a:xfrm>
            <a:off x="599660" y="2525803"/>
            <a:ext cx="11261036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Iemand die intellectueel verantwoord vertrouwt in wereldbeeld W zou van mening kunnen zijn dat W </a:t>
            </a:r>
            <a:r>
              <a:rPr lang="nl-NL" sz="2000" i="1" dirty="0"/>
              <a:t>beter</a:t>
            </a:r>
            <a:r>
              <a:rPr lang="nl-NL" sz="2000" dirty="0"/>
              <a:t> voldoet aan (1)-(11) dan andere wereldbeelden die eveneens in voldoende mate voldoen aan voldoende veel de criteria (1)-(11). Wereldbeeld W is voor hem of haar dan niet alleen intellectueel verantwoord, maar ook </a:t>
            </a:r>
            <a:r>
              <a:rPr lang="nl-NL" sz="2000" i="1" dirty="0"/>
              <a:t>het meest</a:t>
            </a:r>
            <a:r>
              <a:rPr lang="nl-NL" sz="2000" dirty="0"/>
              <a:t> of </a:t>
            </a:r>
            <a:r>
              <a:rPr lang="nl-NL" sz="2000" i="1" dirty="0"/>
              <a:t>maximaal</a:t>
            </a:r>
            <a:r>
              <a:rPr lang="nl-NL" sz="2000" dirty="0"/>
              <a:t> intellectueel verantwoord.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9DA0B8-3754-21E7-6A24-AE2673A70677}"/>
              </a:ext>
            </a:extLst>
          </p:cNvPr>
          <p:cNvSpPr txBox="1">
            <a:spLocks/>
          </p:cNvSpPr>
          <p:nvPr/>
        </p:nvSpPr>
        <p:spPr>
          <a:xfrm>
            <a:off x="599660" y="3901853"/>
            <a:ext cx="11261036" cy="1043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Iemand die intellectueel verantwoord vertrouwt in wereldbeeld W zou van mening kunnen zijn dat W ook in voldoende mate voldoet aan voldoende veel van de </a:t>
            </a:r>
            <a:r>
              <a:rPr lang="nl-NL" sz="2000" i="1" dirty="0" err="1"/>
              <a:t>epistemische</a:t>
            </a:r>
            <a:r>
              <a:rPr lang="nl-NL" sz="2000" dirty="0"/>
              <a:t> criteria in (1)-(11) om </a:t>
            </a:r>
            <a:r>
              <a:rPr lang="nl-NL" sz="2000" dirty="0" err="1"/>
              <a:t>epistemisch</a:t>
            </a:r>
            <a:r>
              <a:rPr lang="nl-NL" sz="2000" dirty="0"/>
              <a:t> gerechtvaardigd te beweren dat W </a:t>
            </a:r>
            <a:r>
              <a:rPr lang="nl-NL" sz="2000" i="1" dirty="0"/>
              <a:t>waar</a:t>
            </a:r>
            <a:r>
              <a:rPr lang="nl-NL" sz="2000" dirty="0"/>
              <a:t> is. Wereldbeeld W is dan ook </a:t>
            </a:r>
            <a:r>
              <a:rPr lang="nl-NL" sz="2000" dirty="0" err="1"/>
              <a:t>epistemisch</a:t>
            </a:r>
            <a:r>
              <a:rPr lang="nl-NL" sz="2000" dirty="0"/>
              <a:t> gerechtvaardigd.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A84E07-63F3-93CC-34EC-D8D3939E60A6}"/>
              </a:ext>
            </a:extLst>
          </p:cNvPr>
          <p:cNvSpPr txBox="1">
            <a:spLocks/>
          </p:cNvSpPr>
          <p:nvPr/>
        </p:nvSpPr>
        <p:spPr>
          <a:xfrm>
            <a:off x="601138" y="5261616"/>
            <a:ext cx="11261036" cy="1043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Iemand die </a:t>
            </a:r>
            <a:r>
              <a:rPr lang="nl-NL" sz="2000" dirty="0" err="1"/>
              <a:t>epistemisch</a:t>
            </a:r>
            <a:r>
              <a:rPr lang="nl-NL" sz="2000" dirty="0"/>
              <a:t> gerechtvaardigd beweert dat W waar is zou van mening kunnen zijn dat W beter voldoet aan de </a:t>
            </a:r>
            <a:r>
              <a:rPr lang="nl-NL" sz="2000" dirty="0" err="1"/>
              <a:t>epistemische</a:t>
            </a:r>
            <a:r>
              <a:rPr lang="nl-NL" sz="2000" dirty="0"/>
              <a:t> criteria in (1)-(11) dan andere wereldbeelden die eveneens </a:t>
            </a:r>
            <a:r>
              <a:rPr lang="nl-NL" sz="2000" dirty="0" err="1"/>
              <a:t>epistemisch</a:t>
            </a:r>
            <a:r>
              <a:rPr lang="nl-NL" sz="2000" dirty="0"/>
              <a:t> gerechtvaardigd zijn. Wereldbeeld W is dan </a:t>
            </a:r>
            <a:r>
              <a:rPr lang="nl-NL" sz="2000" i="1" dirty="0"/>
              <a:t>het meest</a:t>
            </a:r>
            <a:r>
              <a:rPr lang="nl-NL" sz="2000" dirty="0"/>
              <a:t> of </a:t>
            </a:r>
            <a:r>
              <a:rPr lang="nl-NL" sz="2000" i="1" dirty="0"/>
              <a:t>maximaal</a:t>
            </a:r>
            <a:r>
              <a:rPr lang="nl-NL" sz="2000" dirty="0"/>
              <a:t> </a:t>
            </a:r>
            <a:r>
              <a:rPr lang="nl-NL" sz="2000" dirty="0" err="1"/>
              <a:t>epistemisch</a:t>
            </a:r>
            <a:r>
              <a:rPr lang="nl-NL" sz="2000" dirty="0"/>
              <a:t> gerechtvaardigd.</a:t>
            </a:r>
          </a:p>
        </p:txBody>
      </p:sp>
    </p:spTree>
    <p:extLst>
      <p:ext uri="{BB962C8B-B14F-4D97-AF65-F5344CB8AC3E}">
        <p14:creationId xmlns:p14="http://schemas.microsoft.com/office/powerpoint/2010/main" val="30370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-98702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Epistemische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niet-epistemische</a:t>
            </a:r>
            <a:r>
              <a:rPr lang="en-US" sz="3600" dirty="0"/>
              <a:t> </a:t>
            </a:r>
            <a:r>
              <a:rPr lang="en-US" sz="3600" dirty="0" err="1"/>
              <a:t>waarheid</a:t>
            </a:r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5" y="1149764"/>
            <a:ext cx="11754678" cy="7589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Wat als niet alleen het intellectueel gerechtvaardigd zijn [i.e., (i)-(viii)], maar zelfs de waarheid zelf niet louter </a:t>
            </a:r>
            <a:r>
              <a:rPr lang="nl-NL" sz="2000" dirty="0" err="1"/>
              <a:t>epistemisch</a:t>
            </a:r>
            <a:r>
              <a:rPr lang="nl-NL" sz="2000" dirty="0"/>
              <a:t> hoeft te worden begrepen? Kortom, wat als er </a:t>
            </a:r>
            <a:r>
              <a:rPr lang="nl-NL" sz="2000" b="1" dirty="0"/>
              <a:t>niet-</a:t>
            </a:r>
            <a:r>
              <a:rPr lang="nl-NL" sz="2000" b="1" dirty="0" err="1"/>
              <a:t>epistemische</a:t>
            </a:r>
            <a:r>
              <a:rPr lang="nl-NL" sz="2000" b="1" dirty="0"/>
              <a:t> waarheid</a:t>
            </a:r>
            <a:r>
              <a:rPr lang="nl-NL" sz="2000" dirty="0"/>
              <a:t> bestaat?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19A4B1-C00C-CE2B-A2DC-33E80A17011D}"/>
              </a:ext>
            </a:extLst>
          </p:cNvPr>
          <p:cNvSpPr txBox="1">
            <a:spLocks/>
          </p:cNvSpPr>
          <p:nvPr/>
        </p:nvSpPr>
        <p:spPr>
          <a:xfrm>
            <a:off x="265045" y="1948753"/>
            <a:ext cx="11754678" cy="1344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Zo kunnen er existentieel geladen situaties zijn, zoals het moeten vertrouwen op een wereldbeeld om je leven goed te kunnen leven, waarin we gerechtvaardigd over </a:t>
            </a:r>
            <a:r>
              <a:rPr lang="nl-NL" sz="2000" i="1" dirty="0"/>
              <a:t>waarheid</a:t>
            </a:r>
            <a:r>
              <a:rPr lang="nl-NL" sz="2000" dirty="0"/>
              <a:t> willen kunnen spreken zonder te moeten veronderstellen dat alles wat in een waarheidsaanspraak besloten ligt louter </a:t>
            </a:r>
            <a:r>
              <a:rPr lang="nl-NL" sz="2000" dirty="0" err="1"/>
              <a:t>epistemisch</a:t>
            </a:r>
            <a:r>
              <a:rPr lang="nl-NL" sz="2000" dirty="0"/>
              <a:t> van aard is. In dergelijke gevallen is er sprake van wat we </a:t>
            </a:r>
            <a:r>
              <a:rPr lang="nl-NL" sz="2000" i="1" dirty="0"/>
              <a:t>niet-</a:t>
            </a:r>
            <a:r>
              <a:rPr lang="nl-NL" sz="2000" i="1" dirty="0" err="1"/>
              <a:t>epistemische</a:t>
            </a:r>
            <a:r>
              <a:rPr lang="nl-NL" sz="2000" dirty="0"/>
              <a:t> waarheid kunnen noemen.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76E03C-A1FD-710F-DA92-3F8F9010A141}"/>
              </a:ext>
            </a:extLst>
          </p:cNvPr>
          <p:cNvSpPr txBox="1">
            <a:spLocks/>
          </p:cNvSpPr>
          <p:nvPr/>
        </p:nvSpPr>
        <p:spPr>
          <a:xfrm>
            <a:off x="306572" y="3369074"/>
            <a:ext cx="11754678" cy="989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Waarheid heeft dan een </a:t>
            </a:r>
            <a:r>
              <a:rPr lang="nl-NL" sz="2000" dirty="0" err="1"/>
              <a:t>epistemisch</a:t>
            </a:r>
            <a:r>
              <a:rPr lang="nl-NL" sz="2000" dirty="0"/>
              <a:t> deel (bijvoorbeeld: correspondentie met de werkelijkheid oftewel de werkelijkheid weergeven zoals zij is) en een niet-</a:t>
            </a:r>
            <a:r>
              <a:rPr lang="nl-NL" sz="2000" dirty="0" err="1"/>
              <a:t>epistemisch</a:t>
            </a:r>
            <a:r>
              <a:rPr lang="nl-NL" sz="2000" dirty="0"/>
              <a:t> deel (dat wil zeggen: een deel wat betrekking heeft op wat </a:t>
            </a:r>
            <a:r>
              <a:rPr lang="nl-NL" sz="2000" i="1" dirty="0"/>
              <a:t>waarachtig</a:t>
            </a:r>
            <a:r>
              <a:rPr lang="nl-NL" sz="2000" dirty="0"/>
              <a:t> is in de zin dat het existentieel passend aansluit bij het concreet geleefde leven).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9A0335-3ED5-8C06-28B1-7242C841288D}"/>
              </a:ext>
            </a:extLst>
          </p:cNvPr>
          <p:cNvSpPr txBox="1">
            <a:spLocks/>
          </p:cNvSpPr>
          <p:nvPr/>
        </p:nvSpPr>
        <p:spPr>
          <a:xfrm>
            <a:off x="281419" y="4498016"/>
            <a:ext cx="11754678" cy="989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Als er zo'n omvattende notie van waarheid is, dan kan het intellectueel gerechtvaardigd zijn om te beweren dat een wereldbeeld W </a:t>
            </a:r>
            <a:r>
              <a:rPr lang="nl-NL" sz="2000" i="1" dirty="0"/>
              <a:t>waar</a:t>
            </a:r>
            <a:r>
              <a:rPr lang="nl-NL" sz="2000" dirty="0"/>
              <a:t> is, ook indien het </a:t>
            </a:r>
            <a:r>
              <a:rPr lang="nl-NL" sz="2000" i="1" dirty="0"/>
              <a:t>niet</a:t>
            </a:r>
            <a:r>
              <a:rPr lang="nl-NL" sz="2000" dirty="0"/>
              <a:t> in voldoende mate voldoet aan voldoende veel van de </a:t>
            </a:r>
            <a:r>
              <a:rPr lang="nl-NL" sz="2000" dirty="0" err="1"/>
              <a:t>epistemische</a:t>
            </a:r>
            <a:r>
              <a:rPr lang="nl-NL" sz="2000" dirty="0"/>
              <a:t> criteria in (1)-(11) om </a:t>
            </a:r>
            <a:r>
              <a:rPr lang="nl-NL" sz="2000" dirty="0" err="1"/>
              <a:t>epistemisch</a:t>
            </a:r>
            <a:r>
              <a:rPr lang="nl-NL" sz="2000" dirty="0"/>
              <a:t> gerechtvaardigd te beweren dat W </a:t>
            </a:r>
            <a:r>
              <a:rPr lang="nl-NL" sz="2000" i="1" dirty="0" err="1"/>
              <a:t>epistemisch</a:t>
            </a:r>
            <a:r>
              <a:rPr lang="nl-NL" sz="2000" dirty="0"/>
              <a:t> waar is.</a:t>
            </a:r>
          </a:p>
        </p:txBody>
      </p:sp>
    </p:spTree>
    <p:extLst>
      <p:ext uri="{BB962C8B-B14F-4D97-AF65-F5344CB8AC3E}">
        <p14:creationId xmlns:p14="http://schemas.microsoft.com/office/powerpoint/2010/main" val="9574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4FFC-66A4-3B82-ABBE-9010D7E9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Enkele</a:t>
            </a:r>
            <a:r>
              <a:rPr lang="en-US" sz="3600" dirty="0"/>
              <a:t> </a:t>
            </a:r>
            <a:r>
              <a:rPr lang="en-US" sz="3600" dirty="0" err="1"/>
              <a:t>voorafgaande</a:t>
            </a:r>
            <a:r>
              <a:rPr lang="en-US" sz="3600" dirty="0"/>
              <a:t> </a:t>
            </a:r>
            <a:r>
              <a:rPr lang="en-US" sz="3600" dirty="0" err="1"/>
              <a:t>opmerkingen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E8C22-DF81-0469-DC0D-C10FC461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9"/>
            <a:ext cx="10515600" cy="8855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l-NL" sz="2000" dirty="0"/>
              <a:t>Een wereldbeeld, wereldbeschouwing of levensbeschouwing is een specifiek allesomvattend perspectief of raamwerk van waaruit de gehele wereld wordt geduid en begrepen.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498BA4-CED1-7734-6738-31836F4B7C70}"/>
              </a:ext>
            </a:extLst>
          </p:cNvPr>
          <p:cNvSpPr txBox="1">
            <a:spLocks/>
          </p:cNvSpPr>
          <p:nvPr/>
        </p:nvSpPr>
        <p:spPr>
          <a:xfrm>
            <a:off x="838200" y="2230479"/>
            <a:ext cx="10515600" cy="921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sz="2000" dirty="0"/>
              <a:t>We </a:t>
            </a:r>
            <a:r>
              <a:rPr lang="nl-NL" sz="2000" i="1" dirty="0"/>
              <a:t>accepteren</a:t>
            </a:r>
            <a:r>
              <a:rPr lang="nl-NL" sz="2000" dirty="0"/>
              <a:t> of </a:t>
            </a:r>
            <a:r>
              <a:rPr lang="nl-NL" sz="2000" i="1" dirty="0"/>
              <a:t>aanvaarden</a:t>
            </a:r>
            <a:r>
              <a:rPr lang="nl-NL" sz="2000" dirty="0"/>
              <a:t> een wereldbeeld wanneer we ons vertrouwen erin stellen. We vertrouwen erop voor het interpreteren van – en voor het ons oriënteren in – de wereld.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81D8B7-7C0C-662A-F4D8-2AEBF0AC78EB}"/>
              </a:ext>
            </a:extLst>
          </p:cNvPr>
          <p:cNvSpPr txBox="1">
            <a:spLocks/>
          </p:cNvSpPr>
          <p:nvPr/>
        </p:nvSpPr>
        <p:spPr>
          <a:xfrm>
            <a:off x="838200" y="3091616"/>
            <a:ext cx="10515600" cy="885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sz="2000" dirty="0"/>
              <a:t>Mijn wereldbeelden argument laat zien dat de vraag of een bepaald wereldbeeld </a:t>
            </a:r>
            <a:r>
              <a:rPr lang="nl-NL" sz="2000" i="1" dirty="0"/>
              <a:t>intellectueel verantwoord </a:t>
            </a:r>
            <a:r>
              <a:rPr lang="nl-NL" sz="2000" dirty="0"/>
              <a:t>aanvaard kan worden niet gereduceerd kan worden tot de vraag of het </a:t>
            </a:r>
            <a:r>
              <a:rPr lang="nl-NL" sz="2000" i="1" dirty="0"/>
              <a:t>waar</a:t>
            </a:r>
            <a:r>
              <a:rPr lang="nl-NL" sz="2000" dirty="0"/>
              <a:t> is.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5C07F-D20A-3F0E-B769-0EF304F35686}"/>
              </a:ext>
            </a:extLst>
          </p:cNvPr>
          <p:cNvSpPr txBox="1">
            <a:spLocks/>
          </p:cNvSpPr>
          <p:nvPr/>
        </p:nvSpPr>
        <p:spPr>
          <a:xfrm>
            <a:off x="838200" y="4023773"/>
            <a:ext cx="10515600" cy="1222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sz="2000" dirty="0"/>
              <a:t>Beschouw een mens S wiens cognitieve vermogens goed functioneren. Laat W een wereldbeeld zijn. Door zorgvuldig, kritisch en grondig na te denken kiest S er vrijwillig voor om op wereldbeeld W te vertrouwen. En je vertrouwen in iets of iemand stellen kan inderdaad geheel vrijwillig zijn.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16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0F70-CE30-756B-D206-076F13BBA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2" y="33862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Is het </a:t>
            </a:r>
            <a:r>
              <a:rPr lang="en-US" sz="3600" dirty="0" err="1"/>
              <a:t>vertrouwen</a:t>
            </a:r>
            <a:r>
              <a:rPr lang="en-US" sz="3600" dirty="0"/>
              <a:t> van S in W </a:t>
            </a:r>
            <a:r>
              <a:rPr lang="en-US" sz="3600" dirty="0" err="1"/>
              <a:t>intellectueel</a:t>
            </a:r>
            <a:r>
              <a:rPr lang="en-US" sz="3600" dirty="0"/>
              <a:t> </a:t>
            </a:r>
            <a:r>
              <a:rPr lang="en-US" sz="3600" dirty="0" err="1"/>
              <a:t>verantwoord</a:t>
            </a:r>
            <a:r>
              <a:rPr lang="en-US" sz="3600" dirty="0"/>
              <a:t>?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F7F83-60AB-F44B-D0CE-D85B85C33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940" y="1573834"/>
            <a:ext cx="10515600" cy="1240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Beschouw de volgende uitspraken over het vertrouwen van S in W: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lnSpc>
                <a:spcPct val="120000"/>
              </a:lnSpc>
              <a:buNone/>
            </a:pPr>
            <a:r>
              <a:rPr lang="nl-NL" sz="2000" dirty="0"/>
              <a:t>i. Het is </a:t>
            </a:r>
            <a:r>
              <a:rPr lang="nl-NL" sz="2000" i="1" dirty="0"/>
              <a:t>intellectueel redelijk</a:t>
            </a:r>
            <a:r>
              <a:rPr lang="nl-NL" sz="2000" dirty="0"/>
              <a:t> voor S om W te vertrouwen,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F638AB-3EEC-B14A-D62B-669C53191508}"/>
              </a:ext>
            </a:extLst>
          </p:cNvPr>
          <p:cNvSpPr txBox="1">
            <a:spLocks/>
          </p:cNvSpPr>
          <p:nvPr/>
        </p:nvSpPr>
        <p:spPr>
          <a:xfrm>
            <a:off x="771940" y="2816709"/>
            <a:ext cx="10515600" cy="435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ii. Het is </a:t>
            </a:r>
            <a:r>
              <a:rPr lang="nl-NL" sz="2000" i="1" dirty="0"/>
              <a:t>intellectueel rationeel</a:t>
            </a:r>
            <a:r>
              <a:rPr lang="nl-NL" sz="2000" dirty="0"/>
              <a:t> voor S om W te vertrouwen,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2F8BEB-6585-A93F-D5D3-910E7A6280BA}"/>
              </a:ext>
            </a:extLst>
          </p:cNvPr>
          <p:cNvSpPr txBox="1">
            <a:spLocks/>
          </p:cNvSpPr>
          <p:nvPr/>
        </p:nvSpPr>
        <p:spPr>
          <a:xfrm>
            <a:off x="771940" y="3260594"/>
            <a:ext cx="10515600" cy="381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iii. S is </a:t>
            </a:r>
            <a:r>
              <a:rPr lang="nl-NL" sz="2000" i="1" dirty="0"/>
              <a:t>intellectueel gerechtvaardigd</a:t>
            </a:r>
            <a:r>
              <a:rPr lang="nl-NL" sz="2000" dirty="0"/>
              <a:t> om W te vertrouwen,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919455-C731-69F5-86FD-14A87F5D43CB}"/>
              </a:ext>
            </a:extLst>
          </p:cNvPr>
          <p:cNvSpPr txBox="1">
            <a:spLocks/>
          </p:cNvSpPr>
          <p:nvPr/>
        </p:nvSpPr>
        <p:spPr>
          <a:xfrm>
            <a:off x="771940" y="3660090"/>
            <a:ext cx="10515600" cy="49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iv. Het valt </a:t>
            </a:r>
            <a:r>
              <a:rPr lang="nl-NL" sz="2000" i="1" dirty="0"/>
              <a:t>binnen de intellectuele rechten</a:t>
            </a:r>
            <a:r>
              <a:rPr lang="nl-NL" sz="2000" dirty="0"/>
              <a:t> van S om W te vertrouwen,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6C8908-C14F-8A8A-DE4E-D7A8BC2831EB}"/>
              </a:ext>
            </a:extLst>
          </p:cNvPr>
          <p:cNvSpPr txBox="1">
            <a:spLocks/>
          </p:cNvSpPr>
          <p:nvPr/>
        </p:nvSpPr>
        <p:spPr>
          <a:xfrm>
            <a:off x="780818" y="4059593"/>
            <a:ext cx="10515600" cy="4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v. Het vertrouwen van S in W is </a:t>
            </a:r>
            <a:r>
              <a:rPr lang="nl-NL" sz="2000" i="1" dirty="0"/>
              <a:t>intellectueel verantwoord</a:t>
            </a:r>
            <a:r>
              <a:rPr lang="nl-NL" sz="2000" dirty="0"/>
              <a:t>,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2452070-83B8-B5D2-06E5-32DA572F412D}"/>
              </a:ext>
            </a:extLst>
          </p:cNvPr>
          <p:cNvSpPr txBox="1">
            <a:spLocks/>
          </p:cNvSpPr>
          <p:nvPr/>
        </p:nvSpPr>
        <p:spPr>
          <a:xfrm>
            <a:off x="780818" y="4467968"/>
            <a:ext cx="10515600" cy="46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vi. Het vertrouwen van S in W is het </a:t>
            </a:r>
            <a:r>
              <a:rPr lang="nl-NL" sz="2000" i="1" dirty="0"/>
              <a:t>resultaat van goed functionerende intellectuele vermogens</a:t>
            </a:r>
            <a:r>
              <a:rPr lang="nl-NL" sz="2000" dirty="0"/>
              <a:t>,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E503D-DD96-19D0-9967-B5ECDBE3531E}"/>
              </a:ext>
            </a:extLst>
          </p:cNvPr>
          <p:cNvSpPr txBox="1">
            <a:spLocks/>
          </p:cNvSpPr>
          <p:nvPr/>
        </p:nvSpPr>
        <p:spPr>
          <a:xfrm>
            <a:off x="780818" y="4872169"/>
            <a:ext cx="10515600" cy="49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vii. Het vertrouwen van S in W is het resultaat van </a:t>
            </a:r>
            <a:r>
              <a:rPr lang="nl-NL" sz="2000" i="1" dirty="0"/>
              <a:t>intellectueel verantwoord handelen</a:t>
            </a:r>
            <a:r>
              <a:rPr lang="nl-NL" sz="2000" dirty="0"/>
              <a:t>,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9E4C30-EAB3-E944-22BA-1744DFB2ACC2}"/>
              </a:ext>
            </a:extLst>
          </p:cNvPr>
          <p:cNvSpPr txBox="1">
            <a:spLocks/>
          </p:cNvSpPr>
          <p:nvPr/>
        </p:nvSpPr>
        <p:spPr>
          <a:xfrm>
            <a:off x="789696" y="5302516"/>
            <a:ext cx="10515600" cy="46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l-NL" sz="2000" dirty="0"/>
              <a:t>viii. Het vertrouwen van S in W is </a:t>
            </a:r>
            <a:r>
              <a:rPr lang="nl-NL" sz="2000" i="1" dirty="0"/>
              <a:t>intellectueel deugdzaam</a:t>
            </a:r>
            <a:r>
              <a:rPr lang="nl-NL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91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365125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Is het </a:t>
            </a:r>
            <a:r>
              <a:rPr lang="en-US" sz="3600" dirty="0" err="1"/>
              <a:t>vertrouwen</a:t>
            </a:r>
            <a:r>
              <a:rPr lang="en-US" sz="3600" dirty="0"/>
              <a:t> van S in W </a:t>
            </a:r>
            <a:r>
              <a:rPr lang="en-US" sz="3600" dirty="0" err="1"/>
              <a:t>intellectueel</a:t>
            </a:r>
            <a:r>
              <a:rPr lang="en-US" sz="3600" dirty="0"/>
              <a:t> </a:t>
            </a:r>
            <a:r>
              <a:rPr lang="en-US" sz="3600" dirty="0" err="1"/>
              <a:t>verantwoord</a:t>
            </a:r>
            <a:r>
              <a:rPr lang="en-US" sz="3600" dirty="0"/>
              <a:t>? (2)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1825625"/>
            <a:ext cx="11088758" cy="7045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Alle uitspraken (i)-(viii) kunnen worden opgevat als uitdrukkingen van precies dezelfde bewering, namelijk de bewering dat het vertrouwen van S in W intellectueel verantwoord is.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4CF629-88DE-9C8A-149E-6F17188D6EFA}"/>
              </a:ext>
            </a:extLst>
          </p:cNvPr>
          <p:cNvSpPr txBox="1">
            <a:spLocks/>
          </p:cNvSpPr>
          <p:nvPr/>
        </p:nvSpPr>
        <p:spPr>
          <a:xfrm>
            <a:off x="599660" y="2553594"/>
            <a:ext cx="11088758" cy="1077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Veel filosofen menen dat deze bewering uitsluitend </a:t>
            </a:r>
            <a:r>
              <a:rPr lang="nl-NL" sz="2000" i="1" dirty="0" err="1"/>
              <a:t>epistemisch</a:t>
            </a:r>
            <a:r>
              <a:rPr lang="nl-NL" sz="2000" dirty="0"/>
              <a:t> moet worden begrepen. Zij menen anders gezegd dat het enige wat telt voor intellectueel verantwoord vertrouwen in een wereldbeeld </a:t>
            </a:r>
            <a:br>
              <a:rPr lang="nl-NL" sz="2000" dirty="0"/>
            </a:br>
            <a:r>
              <a:rPr lang="nl-NL" sz="2000" dirty="0"/>
              <a:t>de vraag is of S goede </a:t>
            </a:r>
            <a:r>
              <a:rPr lang="nl-NL" sz="2000" i="1" dirty="0" err="1"/>
              <a:t>epistemische</a:t>
            </a:r>
            <a:r>
              <a:rPr lang="nl-NL" sz="2000" dirty="0"/>
              <a:t> redenen heeft voor zijn of haar vertrouwen in W.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D07A63-E9A9-4F0F-83D9-FF2B2CA03172}"/>
              </a:ext>
            </a:extLst>
          </p:cNvPr>
          <p:cNvSpPr txBox="1">
            <a:spLocks/>
          </p:cNvSpPr>
          <p:nvPr/>
        </p:nvSpPr>
        <p:spPr>
          <a:xfrm>
            <a:off x="599660" y="3574528"/>
            <a:ext cx="11088758" cy="75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Goede </a:t>
            </a:r>
            <a:r>
              <a:rPr lang="nl-NL" sz="2000" dirty="0" err="1"/>
              <a:t>epistemische</a:t>
            </a:r>
            <a:r>
              <a:rPr lang="nl-NL" sz="2000" dirty="0"/>
              <a:t> redenen zijn goede redenen om aan te nemen dat W </a:t>
            </a:r>
            <a:r>
              <a:rPr lang="nl-NL" sz="2000" i="1" dirty="0"/>
              <a:t>waar</a:t>
            </a:r>
            <a:r>
              <a:rPr lang="nl-NL" sz="2000" dirty="0"/>
              <a:t> is. Kortom, goede </a:t>
            </a:r>
            <a:r>
              <a:rPr lang="nl-NL" sz="2000" dirty="0" err="1"/>
              <a:t>epistemische</a:t>
            </a:r>
            <a:r>
              <a:rPr lang="nl-NL" sz="2000" dirty="0"/>
              <a:t> redenen zijn goede redenen om aan te nemen dat W de wereld beschrijft zoals deze is.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2E4353-757E-3EE2-4909-FD25822FF432}"/>
              </a:ext>
            </a:extLst>
          </p:cNvPr>
          <p:cNvSpPr txBox="1">
            <a:spLocks/>
          </p:cNvSpPr>
          <p:nvPr/>
        </p:nvSpPr>
        <p:spPr>
          <a:xfrm>
            <a:off x="599660" y="4355767"/>
            <a:ext cx="11088758" cy="6956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Volgens genoemde filosofen volgt uit (i)-(viii) dus steeds dat S </a:t>
            </a:r>
            <a:r>
              <a:rPr lang="nl-NL" sz="2000" i="1" dirty="0" err="1"/>
              <a:t>epistemisch</a:t>
            </a:r>
            <a:r>
              <a:rPr lang="nl-NL" sz="2000" dirty="0"/>
              <a:t> gerechtvaardigd is om te beweren dat W waar is.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FDE4606-8105-B2B2-8C46-48587C53F586}"/>
              </a:ext>
            </a:extLst>
          </p:cNvPr>
          <p:cNvSpPr txBox="1">
            <a:spLocks/>
          </p:cNvSpPr>
          <p:nvPr/>
        </p:nvSpPr>
        <p:spPr>
          <a:xfrm>
            <a:off x="599660" y="5074859"/>
            <a:ext cx="11088758" cy="727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Zij menen dat als S </a:t>
            </a:r>
            <a:r>
              <a:rPr lang="nl-NL" sz="2000" b="1" dirty="0"/>
              <a:t>niet</a:t>
            </a:r>
            <a:r>
              <a:rPr lang="nl-NL" sz="2000" dirty="0"/>
              <a:t> </a:t>
            </a:r>
            <a:r>
              <a:rPr lang="nl-NL" sz="2000" i="1" dirty="0" err="1"/>
              <a:t>epistemisch</a:t>
            </a:r>
            <a:r>
              <a:rPr lang="nl-NL" sz="2000" dirty="0"/>
              <a:t> gerechtvaardigd is om te beweren dat W waar is, (i)-(viii) stuk voor stuk verworpen moeten worden. Het vertrouwen van S in W is dan </a:t>
            </a:r>
            <a:r>
              <a:rPr lang="nl-NL" sz="2000" b="1" dirty="0"/>
              <a:t>niet</a:t>
            </a:r>
            <a:r>
              <a:rPr lang="nl-NL" sz="2000" dirty="0"/>
              <a:t> intellectueel verantwoord.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56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298C-36BD-A9B3-9E2C-2512FD64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Epistemische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i="1" dirty="0" err="1"/>
              <a:t>niet-</a:t>
            </a:r>
            <a:r>
              <a:rPr lang="en-US" sz="3600" dirty="0" err="1"/>
              <a:t>epistemische</a:t>
            </a:r>
            <a:r>
              <a:rPr lang="en-US" sz="3600" dirty="0"/>
              <a:t> </a:t>
            </a:r>
            <a:r>
              <a:rPr lang="en-US" sz="3600" dirty="0" err="1"/>
              <a:t>redenen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217D-CC86-A014-1315-093EEF84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0948" cy="10152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Toch lijkt dit misplaatst. Degenen die beweren dat de uitspraken (i)-(viii) uitsluitend </a:t>
            </a:r>
            <a:r>
              <a:rPr lang="nl-NL" sz="2000" dirty="0" err="1"/>
              <a:t>epistemisch</a:t>
            </a:r>
            <a:r>
              <a:rPr lang="nl-NL" sz="2000" dirty="0"/>
              <a:t> moeten worden begrepen, negeren goede </a:t>
            </a:r>
            <a:r>
              <a:rPr lang="nl-NL" sz="2000" i="1" dirty="0"/>
              <a:t>niet-</a:t>
            </a:r>
            <a:r>
              <a:rPr lang="nl-NL" sz="2000" i="1" dirty="0" err="1"/>
              <a:t>epistemische</a:t>
            </a:r>
            <a:r>
              <a:rPr lang="nl-NL" sz="2000" dirty="0"/>
              <a:t>, namelijk </a:t>
            </a:r>
            <a:r>
              <a:rPr lang="nl-NL" sz="2000" i="1" dirty="0"/>
              <a:t>pragmatische</a:t>
            </a:r>
            <a:r>
              <a:rPr lang="nl-NL" sz="2000" dirty="0"/>
              <a:t> of </a:t>
            </a:r>
            <a:r>
              <a:rPr lang="nl-NL" sz="2000" i="1" dirty="0"/>
              <a:t>existentiële</a:t>
            </a:r>
            <a:r>
              <a:rPr lang="nl-NL" sz="2000" dirty="0"/>
              <a:t> redenen die S kan hebben om W te vertrouwen.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531D55-F5D7-EC0E-F313-3C0261BD9884}"/>
              </a:ext>
            </a:extLst>
          </p:cNvPr>
          <p:cNvSpPr txBox="1">
            <a:spLocks/>
          </p:cNvSpPr>
          <p:nvPr/>
        </p:nvSpPr>
        <p:spPr>
          <a:xfrm>
            <a:off x="847078" y="2882072"/>
            <a:ext cx="10730948" cy="116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Hieronder volgen </a:t>
            </a:r>
            <a:r>
              <a:rPr lang="nl-NL" sz="2000" u="sng" dirty="0"/>
              <a:t>tien goede redenen</a:t>
            </a:r>
            <a:r>
              <a:rPr lang="nl-NL" sz="2000" dirty="0"/>
              <a:t> die S kan hebben voor zijn of haar vertrouwen in W.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000" dirty="0"/>
              <a:t>W is consistent, coherent en eenvoudig </a:t>
            </a:r>
            <a:r>
              <a:rPr lang="nl-NL" sz="2000" i="1" dirty="0"/>
              <a:t>(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CE6EBB-4CE1-5303-9789-48F856B6BD69}"/>
              </a:ext>
            </a:extLst>
          </p:cNvPr>
          <p:cNvSpPr txBox="1">
            <a:spLocks/>
          </p:cNvSpPr>
          <p:nvPr/>
        </p:nvSpPr>
        <p:spPr>
          <a:xfrm>
            <a:off x="838200" y="4053926"/>
            <a:ext cx="10730948" cy="41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2.     W heeft voldoende verklaringskracht en een groot verklaringsbereik </a:t>
            </a:r>
            <a:r>
              <a:rPr lang="nl-NL" sz="2000" i="1" dirty="0"/>
              <a:t>(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5C02CA-E4A8-B3D0-1A9E-FD3037FCBCDA}"/>
              </a:ext>
            </a:extLst>
          </p:cNvPr>
          <p:cNvSpPr txBox="1">
            <a:spLocks/>
          </p:cNvSpPr>
          <p:nvPr/>
        </p:nvSpPr>
        <p:spPr>
          <a:xfrm>
            <a:off x="838200" y="4512393"/>
            <a:ext cx="10730948" cy="713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3.     W is plausibel, sluit aan bij achtergrondkennis, stemt overeen met algemeen geaccepteerde </a:t>
            </a:r>
            <a:br>
              <a:rPr lang="nl-NL" sz="2000" dirty="0"/>
            </a:br>
            <a:r>
              <a:rPr lang="nl-NL" sz="2000" dirty="0"/>
              <a:t>         wetenschappelijke inzichten en wordt ondersteund door rationele argumenten </a:t>
            </a:r>
            <a:r>
              <a:rPr lang="nl-NL" sz="2000" i="1" dirty="0"/>
              <a:t>(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E3524-F48F-4E49-1D21-4D7B381352CA}"/>
              </a:ext>
            </a:extLst>
          </p:cNvPr>
          <p:cNvSpPr txBox="1">
            <a:spLocks/>
          </p:cNvSpPr>
          <p:nvPr/>
        </p:nvSpPr>
        <p:spPr>
          <a:xfrm>
            <a:off x="838200" y="5281581"/>
            <a:ext cx="10730948" cy="429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4.     W is in lijn met ons gezonde verstand en met diepe universele menselijke intuïties </a:t>
            </a:r>
            <a:r>
              <a:rPr lang="nl-NL" sz="2000" i="1" dirty="0"/>
              <a:t>(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809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298C-36BD-A9B3-9E2C-2512FD64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Epistemische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i="1" dirty="0" err="1"/>
              <a:t>niet-</a:t>
            </a:r>
            <a:r>
              <a:rPr lang="en-US" sz="3600" dirty="0" err="1"/>
              <a:t>epistemische</a:t>
            </a:r>
            <a:r>
              <a:rPr lang="en-US" sz="3600" dirty="0"/>
              <a:t> </a:t>
            </a:r>
            <a:r>
              <a:rPr lang="en-US" sz="3600" dirty="0" err="1"/>
              <a:t>redenen</a:t>
            </a:r>
            <a:r>
              <a:rPr lang="en-US" sz="3600" dirty="0"/>
              <a:t> (2)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217D-CC86-A014-1315-093EEF84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498"/>
            <a:ext cx="10730948" cy="71338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nl-NL" sz="2000" dirty="0"/>
              <a:t>W draagt ​​bij aan ons zelfbegrip en ons begrip van universele menselijke ervaringen, </a:t>
            </a:r>
            <a:br>
              <a:rPr lang="nl-NL" sz="2000" dirty="0"/>
            </a:br>
            <a:r>
              <a:rPr lang="nl-NL" sz="2000" dirty="0"/>
              <a:t>zoals diepgewortelde morele en esthetische menselijke ervaringen </a:t>
            </a:r>
            <a:r>
              <a:rPr lang="nl-NL" sz="2000" i="1" dirty="0"/>
              <a:t>(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F7DDBAC-E9C8-C41E-4A88-E38DA22D28ED}"/>
              </a:ext>
            </a:extLst>
          </p:cNvPr>
          <p:cNvSpPr txBox="1">
            <a:spLocks/>
          </p:cNvSpPr>
          <p:nvPr/>
        </p:nvSpPr>
        <p:spPr>
          <a:xfrm>
            <a:off x="820444" y="2171857"/>
            <a:ext cx="10730948" cy="713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6.     W is praktisch leefbaar en maakt morele ontwikkeling, persoonlijke groei, zelfrealisatie, en </a:t>
            </a:r>
            <a:br>
              <a:rPr lang="nl-NL" sz="2000" dirty="0"/>
            </a:br>
            <a:r>
              <a:rPr lang="nl-NL" sz="2000" dirty="0"/>
              <a:t>         zelfontplooiing mogelijk door het vormen van een betekenisvolle identiteit </a:t>
            </a:r>
            <a:r>
              <a:rPr lang="nl-NL" sz="2000" i="1" dirty="0"/>
              <a:t>(niet-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A6D59F5-3611-B0A7-DE7C-51ABD99236D4}"/>
              </a:ext>
            </a:extLst>
          </p:cNvPr>
          <p:cNvSpPr txBox="1">
            <a:spLocks/>
          </p:cNvSpPr>
          <p:nvPr/>
        </p:nvSpPr>
        <p:spPr>
          <a:xfrm>
            <a:off x="838200" y="2970848"/>
            <a:ext cx="10730948" cy="802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7.     W maakt duidelijk hoe praktisch te leven en vergroot de levenskwaliteit door het voorspiegelen  </a:t>
            </a:r>
            <a:br>
              <a:rPr lang="nl-NL" sz="2000" dirty="0"/>
            </a:br>
            <a:r>
              <a:rPr lang="nl-NL" sz="2000" dirty="0"/>
              <a:t>         van een nastrevenswaardig en realistisch beeld van ‘het goede leven’ </a:t>
            </a:r>
            <a:r>
              <a:rPr lang="nl-NL" sz="2000" i="1" dirty="0"/>
              <a:t>(niet-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96F51B-19A7-EB2F-D43F-287958A95C19}"/>
              </a:ext>
            </a:extLst>
          </p:cNvPr>
          <p:cNvSpPr txBox="1">
            <a:spLocks/>
          </p:cNvSpPr>
          <p:nvPr/>
        </p:nvSpPr>
        <p:spPr>
          <a:xfrm>
            <a:off x="847078" y="3823105"/>
            <a:ext cx="10730948" cy="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8.     W vervult diepe existentiële behoeften en verlangens door adequate omgang mogelijk te maken </a:t>
            </a:r>
            <a:br>
              <a:rPr lang="nl-NL" sz="2000" dirty="0"/>
            </a:br>
            <a:r>
              <a:rPr lang="nl-NL" sz="2000" dirty="0"/>
              <a:t>         met fundamentele existentiële vragen, uitdagingen en problemen </a:t>
            </a:r>
            <a:r>
              <a:rPr lang="nl-NL" sz="2000" i="1" dirty="0"/>
              <a:t>(niet-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1281765-4A70-4AEC-894A-6448D1344598}"/>
              </a:ext>
            </a:extLst>
          </p:cNvPr>
          <p:cNvSpPr txBox="1">
            <a:spLocks/>
          </p:cNvSpPr>
          <p:nvPr/>
        </p:nvSpPr>
        <p:spPr>
          <a:xfrm>
            <a:off x="847078" y="4630986"/>
            <a:ext cx="10730948" cy="438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9.     W bezit zeggingskracht en kan inspireren, motiveren en bezielen </a:t>
            </a:r>
            <a:r>
              <a:rPr lang="nl-NL" sz="2000" i="1" dirty="0"/>
              <a:t>(niet-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,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21F7D44-21BD-4A78-77D6-A0C517ACB95C}"/>
              </a:ext>
            </a:extLst>
          </p:cNvPr>
          <p:cNvSpPr txBox="1">
            <a:spLocks/>
          </p:cNvSpPr>
          <p:nvPr/>
        </p:nvSpPr>
        <p:spPr>
          <a:xfrm>
            <a:off x="838199" y="5128133"/>
            <a:ext cx="10969101" cy="802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10.   W past goed bij fundamentele persoonlijke ervaringen en </a:t>
            </a:r>
            <a:r>
              <a:rPr lang="nl-NL" sz="2000" dirty="0" err="1"/>
              <a:t>transformatieve</a:t>
            </a:r>
            <a:r>
              <a:rPr lang="nl-NL" sz="2000" dirty="0"/>
              <a:t> levensgebeurtenissen </a:t>
            </a:r>
            <a:br>
              <a:rPr lang="nl-NL" sz="2000" dirty="0"/>
            </a:br>
            <a:r>
              <a:rPr lang="nl-NL" sz="2000" dirty="0"/>
              <a:t>         die iemands leven en persoonlijkheid diepgaand hebben beïnvloed en veranderd </a:t>
            </a:r>
            <a:r>
              <a:rPr lang="nl-NL" sz="2000" i="1" dirty="0"/>
              <a:t>(niet 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9A5D07-124C-CF67-9559-2B33FBA29D9A}"/>
              </a:ext>
            </a:extLst>
          </p:cNvPr>
          <p:cNvSpPr txBox="1">
            <a:spLocks/>
          </p:cNvSpPr>
          <p:nvPr/>
        </p:nvSpPr>
        <p:spPr>
          <a:xfrm>
            <a:off x="839675" y="5875340"/>
            <a:ext cx="10730948" cy="802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11.   W verbindt zich adequaat met iemands persoonlijke affectieve attitudes, emotionele disposities, </a:t>
            </a:r>
            <a:br>
              <a:rPr lang="nl-NL" sz="2000" dirty="0"/>
            </a:br>
            <a:r>
              <a:rPr lang="nl-NL" sz="2000" dirty="0"/>
              <a:t>         en grondstemmingen of gekalibreerde sentimenten ten aanzien van het leven </a:t>
            </a:r>
            <a:r>
              <a:rPr lang="nl-NL" sz="2000" i="1" dirty="0"/>
              <a:t>(niet-</a:t>
            </a:r>
            <a:r>
              <a:rPr lang="nl-NL" sz="2000" i="1" dirty="0" err="1"/>
              <a:t>epistemisch</a:t>
            </a:r>
            <a:r>
              <a:rPr lang="nl-NL" sz="2000" i="1" dirty="0"/>
              <a:t>)</a:t>
            </a:r>
            <a:r>
              <a:rPr lang="nl-N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3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-151709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Het </a:t>
            </a:r>
            <a:r>
              <a:rPr lang="en-US" sz="3600" dirty="0" err="1"/>
              <a:t>wereldbeelden</a:t>
            </a:r>
            <a:r>
              <a:rPr lang="en-US" sz="3600" dirty="0"/>
              <a:t> argument </a:t>
            </a:r>
            <a:r>
              <a:rPr lang="en-US" sz="3600" dirty="0" err="1"/>
              <a:t>stapsgewijs</a:t>
            </a:r>
            <a:r>
              <a:rPr lang="en-US" sz="3600" dirty="0"/>
              <a:t> </a:t>
            </a:r>
            <a:r>
              <a:rPr lang="en-US" sz="3600" dirty="0" err="1"/>
              <a:t>uitgewerkt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1189521"/>
            <a:ext cx="11088758" cy="1429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De </a:t>
            </a:r>
            <a:r>
              <a:rPr lang="nl-NL" sz="2000" u="sng" dirty="0"/>
              <a:t>conclusie</a:t>
            </a:r>
            <a:r>
              <a:rPr lang="nl-NL" sz="2000" dirty="0"/>
              <a:t> van mijn wereldbeelden argument luidt als volgt: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   </a:t>
            </a:r>
            <a:r>
              <a:rPr lang="nl-NL" sz="2000" i="1" dirty="0"/>
              <a:t>Als S na zorgvuldig, kritisch en grondig nadenken een ​​wereldbeeld W als levensleidraad accepteert </a:t>
            </a:r>
            <a:br>
              <a:rPr lang="nl-NL" sz="2000" i="1" dirty="0"/>
            </a:br>
            <a:r>
              <a:rPr lang="nl-NL" sz="2000" i="1" dirty="0"/>
              <a:t>   omdat het voldoende voldoet aan voldoende veel van de criteria (1)-(11), dan geldt (i)-(viii). Het </a:t>
            </a:r>
            <a:br>
              <a:rPr lang="nl-NL" sz="2000" i="1" dirty="0"/>
            </a:br>
            <a:r>
              <a:rPr lang="nl-NL" sz="2000" i="1" dirty="0"/>
              <a:t>   vertrouwen van S in W is dan dus intellectueel verantwoord.</a:t>
            </a:r>
          </a:p>
          <a:p>
            <a:pPr marL="0" indent="0">
              <a:lnSpc>
                <a:spcPct val="100000"/>
              </a:lnSpc>
              <a:buNone/>
            </a:pPr>
            <a:endParaRPr lang="nl-NL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A7DA6B-7D03-68DA-62DF-FE791F990D41}"/>
              </a:ext>
            </a:extLst>
          </p:cNvPr>
          <p:cNvSpPr txBox="1">
            <a:spLocks/>
          </p:cNvSpPr>
          <p:nvPr/>
        </p:nvSpPr>
        <p:spPr>
          <a:xfrm>
            <a:off x="599660" y="2680970"/>
            <a:ext cx="11088758" cy="1180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De </a:t>
            </a:r>
            <a:r>
              <a:rPr lang="nl-NL" sz="2000" u="sng" dirty="0"/>
              <a:t>redeneerstappen</a:t>
            </a:r>
            <a:r>
              <a:rPr lang="nl-NL" sz="2000" dirty="0"/>
              <a:t> van het argument volgen hieronder.</a:t>
            </a:r>
            <a:br>
              <a:rPr lang="nl-NL" sz="2000" dirty="0"/>
            </a:br>
            <a:endParaRPr lang="nl-NL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1. Een mens moet zijn leven leiden.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8BC001-14FF-A288-EDEE-0BE81A003816}"/>
              </a:ext>
            </a:extLst>
          </p:cNvPr>
          <p:cNvSpPr txBox="1">
            <a:spLocks/>
          </p:cNvSpPr>
          <p:nvPr/>
        </p:nvSpPr>
        <p:spPr>
          <a:xfrm>
            <a:off x="599656" y="3826200"/>
            <a:ext cx="11088758" cy="790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2. Om zijn leven te leiden, moet een mens zich oriënteren in de wereld, navigeren door de </a:t>
            </a:r>
            <a:br>
              <a:rPr lang="nl-NL" sz="2000" dirty="0"/>
            </a:br>
            <a:r>
              <a:rPr lang="nl-NL" sz="2000" dirty="0"/>
              <a:t>     wereld, en zijn leven interpreteren en sturen.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5ABE8C-D0E7-2F82-4A5E-C8D106F3CD27}"/>
              </a:ext>
            </a:extLst>
          </p:cNvPr>
          <p:cNvSpPr txBox="1">
            <a:spLocks/>
          </p:cNvSpPr>
          <p:nvPr/>
        </p:nvSpPr>
        <p:spPr>
          <a:xfrm>
            <a:off x="590782" y="4545291"/>
            <a:ext cx="11088758" cy="1083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3. Om zich in de wereld te oriënteren, om door de wereld te navigeren, en om zijn leven te </a:t>
            </a:r>
            <a:br>
              <a:rPr lang="nl-NL" sz="2000" dirty="0"/>
            </a:br>
            <a:r>
              <a:rPr lang="nl-NL" sz="2000" dirty="0"/>
              <a:t>     interpreteren, moet een mens vertrouwen op een wereldbeeld dat genoemde oriëntatie,       </a:t>
            </a:r>
            <a:br>
              <a:rPr lang="nl-NL" sz="2000" dirty="0"/>
            </a:br>
            <a:r>
              <a:rPr lang="nl-NL" sz="2000" dirty="0"/>
              <a:t>     navigatie, en interpretatie en sturing mogelijk maakt.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7F4B56-AEBE-1295-1AB1-4C322ECC4D77}"/>
              </a:ext>
            </a:extLst>
          </p:cNvPr>
          <p:cNvSpPr txBox="1">
            <a:spLocks/>
          </p:cNvSpPr>
          <p:nvPr/>
        </p:nvSpPr>
        <p:spPr>
          <a:xfrm>
            <a:off x="596011" y="5591716"/>
            <a:ext cx="11088758" cy="641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4. Een mens moet vertrouwen op een wereldbeeld dat genoemde oriëntatie, navigatie, en </a:t>
            </a:r>
            <a:br>
              <a:rPr lang="nl-NL" sz="2000" dirty="0"/>
            </a:br>
            <a:r>
              <a:rPr lang="nl-NL" sz="2000" dirty="0"/>
              <a:t>     interpretatie </a:t>
            </a:r>
            <a:r>
              <a:rPr lang="nl-NL" sz="2000"/>
              <a:t>en sturing mogelijk </a:t>
            </a:r>
            <a:r>
              <a:rPr lang="nl-NL" sz="2000" dirty="0"/>
              <a:t>maakt. </a:t>
            </a:r>
            <a:r>
              <a:rPr lang="nl-NL" sz="2000" i="1" dirty="0"/>
              <a:t>(uit 1, 2, 3)</a:t>
            </a:r>
            <a:r>
              <a:rPr lang="nl-NL" sz="2000" dirty="0"/>
              <a:t>,</a:t>
            </a:r>
            <a:endParaRPr lang="en-GB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6592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-151709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Het </a:t>
            </a:r>
            <a:r>
              <a:rPr lang="en-US" sz="3600" dirty="0" err="1"/>
              <a:t>wereldbeelden</a:t>
            </a:r>
            <a:r>
              <a:rPr lang="en-US" sz="3600" dirty="0"/>
              <a:t> argument </a:t>
            </a:r>
            <a:r>
              <a:rPr lang="en-US" sz="3600" dirty="0" err="1"/>
              <a:t>stapsgewijs</a:t>
            </a:r>
            <a:r>
              <a:rPr lang="en-US" sz="3600" dirty="0"/>
              <a:t> </a:t>
            </a:r>
            <a:r>
              <a:rPr lang="en-US" sz="3600" dirty="0" err="1"/>
              <a:t>uitgewerkt</a:t>
            </a:r>
            <a:r>
              <a:rPr lang="en-US" sz="3600" dirty="0"/>
              <a:t> (2)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89521"/>
            <a:ext cx="11592341" cy="4350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2000" dirty="0"/>
              <a:t>5. Een mens kan niet op twee of meer wereldbeelden tegelijkertijd vertrouwen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511B12-9EFE-BF28-2EC4-B413CA23A7B1}"/>
              </a:ext>
            </a:extLst>
          </p:cNvPr>
          <p:cNvSpPr txBox="1">
            <a:spLocks/>
          </p:cNvSpPr>
          <p:nvPr/>
        </p:nvSpPr>
        <p:spPr>
          <a:xfrm>
            <a:off x="453887" y="1633406"/>
            <a:ext cx="11592341" cy="985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6. Als S door zorgvuldig, kritisch en grondig nadenken ervoor kiest om te vertrouwen op een wereldbeeld </a:t>
            </a:r>
            <a:br>
              <a:rPr lang="nl-NL" sz="2000" dirty="0"/>
            </a:br>
            <a:r>
              <a:rPr lang="nl-NL" sz="2000" dirty="0"/>
              <a:t>    dat genoemde oriëntatie, navigatie, en interpretatie en sturing voldoende mogelijk maakt, dan </a:t>
            </a:r>
            <a:br>
              <a:rPr lang="nl-NL" sz="2000" dirty="0"/>
            </a:br>
            <a:r>
              <a:rPr lang="nl-NL" sz="2000" dirty="0"/>
              <a:t>    vertrouwt S dat wereldbeeld als resultaat van </a:t>
            </a:r>
            <a:r>
              <a:rPr lang="nl-NL" sz="2000" u="sng" dirty="0"/>
              <a:t>succesvol</a:t>
            </a:r>
            <a:r>
              <a:rPr lang="nl-NL" sz="2000" dirty="0"/>
              <a:t> zorgvuldig, kritisch en grondig nadenken. </a:t>
            </a:r>
            <a:r>
              <a:rPr lang="nl-NL" sz="2000" i="1" dirty="0"/>
              <a:t>(uit 4, 5)</a:t>
            </a:r>
            <a:r>
              <a:rPr lang="nl-NL" sz="2000" dirty="0"/>
              <a:t>,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A1792E-1B94-6481-C6C0-B6C17741589D}"/>
              </a:ext>
            </a:extLst>
          </p:cNvPr>
          <p:cNvSpPr txBox="1">
            <a:spLocks/>
          </p:cNvSpPr>
          <p:nvPr/>
        </p:nvSpPr>
        <p:spPr>
          <a:xfrm>
            <a:off x="453887" y="2654332"/>
            <a:ext cx="11592341" cy="781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7. Als een wereldbeeld in voldoende mate voldoet aan voldoende veel van de criteria (1)-(11), dan maakt </a:t>
            </a:r>
            <a:br>
              <a:rPr lang="nl-NL" sz="2000" dirty="0"/>
            </a:br>
            <a:r>
              <a:rPr lang="nl-NL" sz="2000" dirty="0"/>
              <a:t>    het genoemde oriëntatie, navigatie, en interpretatie en sturing voldoende mogelijk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A4FA66-F85B-368A-2834-B3A6501DDCF9}"/>
              </a:ext>
            </a:extLst>
          </p:cNvPr>
          <p:cNvSpPr txBox="1">
            <a:spLocks/>
          </p:cNvSpPr>
          <p:nvPr/>
        </p:nvSpPr>
        <p:spPr>
          <a:xfrm>
            <a:off x="462764" y="3375421"/>
            <a:ext cx="11592341" cy="985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8. Als S door zorgvuldig, kritisch en grondig nadenken ervoor kiest om te vertrouwen op een wereldbeeld </a:t>
            </a:r>
            <a:br>
              <a:rPr lang="nl-NL" sz="2000" dirty="0"/>
            </a:br>
            <a:r>
              <a:rPr lang="nl-NL" sz="2000" dirty="0"/>
              <a:t>    W </a:t>
            </a:r>
            <a:r>
              <a:rPr lang="nl-NL" sz="2000" u="sng" dirty="0"/>
              <a:t>omdat</a:t>
            </a:r>
            <a:r>
              <a:rPr lang="nl-NL" sz="2000" dirty="0"/>
              <a:t> het in voldoende mate voldoet aan voldoende veel van de criteria (1)-(11), dan vertrouwt S dat </a:t>
            </a:r>
            <a:br>
              <a:rPr lang="nl-NL" sz="2000" dirty="0"/>
            </a:br>
            <a:r>
              <a:rPr lang="nl-NL" sz="2000" dirty="0"/>
              <a:t>    wereldbeeld als resultaat van succesvol zorgvuldig, kritisch en grondig nadenken. </a:t>
            </a:r>
            <a:r>
              <a:rPr lang="nl-NL" sz="2000" i="1" dirty="0"/>
              <a:t>(uit 6, 7)</a:t>
            </a:r>
            <a:r>
              <a:rPr lang="nl-NL" sz="2000" dirty="0"/>
              <a:t>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B12B51-C2AA-BFFE-8617-A61FA01A0E24}"/>
              </a:ext>
            </a:extLst>
          </p:cNvPr>
          <p:cNvSpPr txBox="1">
            <a:spLocks/>
          </p:cNvSpPr>
          <p:nvPr/>
        </p:nvSpPr>
        <p:spPr>
          <a:xfrm>
            <a:off x="462765" y="4412123"/>
            <a:ext cx="11592341" cy="71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9. Als S een wereldbeeld W vertrouwt als resultaat van succesvol zorgvuldig, kritisch en grondig nadenken, </a:t>
            </a:r>
            <a:br>
              <a:rPr lang="nl-NL" sz="2000" dirty="0"/>
            </a:br>
            <a:r>
              <a:rPr lang="nl-NL" sz="2000" dirty="0"/>
              <a:t>    dan gelden (i)-(viii). Het vertrouwen van S in W is dan dus intellectueel verantwoordelijk. </a:t>
            </a:r>
            <a:r>
              <a:rPr lang="nl-NL" sz="2000" i="1" dirty="0"/>
              <a:t>(premisse)</a:t>
            </a:r>
            <a:r>
              <a:rPr lang="nl-NL" sz="2000" dirty="0"/>
              <a:t>,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566596-5EB3-5D88-67A8-418B72CAC2CC}"/>
              </a:ext>
            </a:extLst>
          </p:cNvPr>
          <p:cNvSpPr txBox="1">
            <a:spLocks/>
          </p:cNvSpPr>
          <p:nvPr/>
        </p:nvSpPr>
        <p:spPr>
          <a:xfrm>
            <a:off x="436131" y="5202228"/>
            <a:ext cx="11592341" cy="1065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2000" dirty="0"/>
              <a:t>10. Als S door zorgvuldig, kritisch en grondig nadenken ervoor kiest om te vertrouwen op een wereldbeeld </a:t>
            </a:r>
            <a:br>
              <a:rPr lang="nl-NL" sz="2000" dirty="0"/>
            </a:br>
            <a:r>
              <a:rPr lang="nl-NL" sz="2000" dirty="0"/>
              <a:t>       W omdat het in voldoende mate voldoet aan voldoende veel van de criteria (1)-(11), dan is het </a:t>
            </a:r>
            <a:br>
              <a:rPr lang="nl-NL" sz="2000" dirty="0"/>
            </a:br>
            <a:r>
              <a:rPr lang="nl-NL" sz="2000" dirty="0"/>
              <a:t>       vertrouwen van S in W intellectueel verantwoordelijk. </a:t>
            </a:r>
            <a:r>
              <a:rPr lang="nl-NL" sz="2000" i="1" dirty="0"/>
              <a:t>(conclusie uit 8, 9).</a:t>
            </a:r>
          </a:p>
        </p:txBody>
      </p:sp>
    </p:spTree>
    <p:extLst>
      <p:ext uri="{BB962C8B-B14F-4D97-AF65-F5344CB8AC3E}">
        <p14:creationId xmlns:p14="http://schemas.microsoft.com/office/powerpoint/2010/main" val="16043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270D9-550E-F88B-E184-1361B7A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-98702"/>
            <a:ext cx="11088758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Opmerkingen</a:t>
            </a:r>
            <a:r>
              <a:rPr lang="en-US" sz="3600" dirty="0"/>
              <a:t> </a:t>
            </a:r>
            <a:r>
              <a:rPr lang="en-US" sz="3600" dirty="0" err="1"/>
              <a:t>bij</a:t>
            </a:r>
            <a:r>
              <a:rPr lang="en-US" sz="3600" dirty="0"/>
              <a:t> het </a:t>
            </a:r>
            <a:r>
              <a:rPr lang="en-US" sz="3600" dirty="0" err="1"/>
              <a:t>wereldbeelden</a:t>
            </a:r>
            <a:r>
              <a:rPr lang="en-US" sz="3600" dirty="0"/>
              <a:t> argument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D2388-68D5-8F81-89D8-5FE164D6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1149764"/>
            <a:ext cx="11261036" cy="7234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Het wereldbeelden argument is logisch geldig. Geen van de premissen is omstreden. Het zijn existentiële (1, 2), conceptuele (3, 9) of psychologische (5) gemeenplaatsen. De conclusie volgt dus redelijkerwijs.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3E2E2F-05B3-F174-EF2F-99051CE371C7}"/>
              </a:ext>
            </a:extLst>
          </p:cNvPr>
          <p:cNvSpPr txBox="1">
            <a:spLocks/>
          </p:cNvSpPr>
          <p:nvPr/>
        </p:nvSpPr>
        <p:spPr>
          <a:xfrm>
            <a:off x="599660" y="1939877"/>
            <a:ext cx="11261036" cy="743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Als een wereldbeeld W in voldoende mate voldoet aan voldoende veel van de criteria (1)-(11), dan is het om die reden vertrouwen op wereldbeeld W als leidraad voor het leven intellectueel verantwoord.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F32002-6C60-F1AC-709E-E5A1DCC0F610}"/>
              </a:ext>
            </a:extLst>
          </p:cNvPr>
          <p:cNvSpPr txBox="1">
            <a:spLocks/>
          </p:cNvSpPr>
          <p:nvPr/>
        </p:nvSpPr>
        <p:spPr>
          <a:xfrm>
            <a:off x="599660" y="2685602"/>
            <a:ext cx="11261036" cy="106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Intellectueel verantwoord vertrouwen in W betekent echter nog niet dat W ook in voldoende mate voldoet aan voldoende veel van de </a:t>
            </a:r>
            <a:r>
              <a:rPr lang="nl-NL" sz="2000" i="1" dirty="0" err="1"/>
              <a:t>epistemische</a:t>
            </a:r>
            <a:r>
              <a:rPr lang="nl-NL" sz="2000" dirty="0"/>
              <a:t> criteria in (1)-(11) om ook </a:t>
            </a:r>
            <a:r>
              <a:rPr lang="nl-NL" sz="2000" i="1" dirty="0" err="1"/>
              <a:t>epistemisch</a:t>
            </a:r>
            <a:r>
              <a:rPr lang="nl-NL" sz="2000" dirty="0"/>
              <a:t>                       gerechtvaardigd te kunnen beweren dat W </a:t>
            </a:r>
            <a:r>
              <a:rPr lang="nl-NL" sz="2000" i="1" dirty="0"/>
              <a:t>waar</a:t>
            </a:r>
            <a:r>
              <a:rPr lang="nl-NL" sz="2000" dirty="0"/>
              <a:t> is. Dat is niet dezelfde kwestie.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71C2A8-FFFD-58A6-CFC0-C2535FB0A445}"/>
              </a:ext>
            </a:extLst>
          </p:cNvPr>
          <p:cNvSpPr txBox="1">
            <a:spLocks/>
          </p:cNvSpPr>
          <p:nvPr/>
        </p:nvSpPr>
        <p:spPr>
          <a:xfrm>
            <a:off x="599660" y="3804183"/>
            <a:ext cx="11261036" cy="776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Intellectueel verantwoord vertrouwen in W impliceert niet dat W </a:t>
            </a:r>
            <a:r>
              <a:rPr lang="nl-NL" sz="2000" i="1" dirty="0"/>
              <a:t>waar</a:t>
            </a:r>
            <a:r>
              <a:rPr lang="nl-NL" sz="2000" dirty="0"/>
              <a:t> is. Wereldbeeld W zou </a:t>
            </a:r>
            <a:r>
              <a:rPr lang="nl-NL" sz="2000" i="1" dirty="0"/>
              <a:t>onwaar</a:t>
            </a:r>
            <a:r>
              <a:rPr lang="nl-NL" sz="2000" dirty="0"/>
              <a:t> kunnen zijn en toch intellectueel verantwoord vertrouwd kunnen worden.</a:t>
            </a:r>
          </a:p>
          <a:p>
            <a:pPr>
              <a:lnSpc>
                <a:spcPct val="100000"/>
              </a:lnSpc>
            </a:pPr>
            <a:endParaRPr lang="nl-NL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E27F86-BB4E-3C20-5DDF-137A4FB91472}"/>
              </a:ext>
            </a:extLst>
          </p:cNvPr>
          <p:cNvSpPr txBox="1">
            <a:spLocks/>
          </p:cNvSpPr>
          <p:nvPr/>
        </p:nvSpPr>
        <p:spPr>
          <a:xfrm>
            <a:off x="601136" y="4595776"/>
            <a:ext cx="11261036" cy="776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2000" dirty="0"/>
              <a:t>Zelfs wanneer we </a:t>
            </a:r>
            <a:r>
              <a:rPr lang="nl-NL" sz="2000" i="1" dirty="0" err="1"/>
              <a:t>epistemisch</a:t>
            </a:r>
            <a:r>
              <a:rPr lang="nl-NL" sz="2000" dirty="0"/>
              <a:t> gerechtvaardigd kunnen beweren dat W </a:t>
            </a:r>
            <a:r>
              <a:rPr lang="nl-NL" sz="2000" i="1" dirty="0"/>
              <a:t>waar</a:t>
            </a:r>
            <a:r>
              <a:rPr lang="nl-NL" sz="2000" dirty="0"/>
              <a:t> is, volgt daaruit nog niet dat W </a:t>
            </a:r>
            <a:r>
              <a:rPr lang="nl-NL" sz="2000" i="1" dirty="0"/>
              <a:t>waar</a:t>
            </a:r>
            <a:r>
              <a:rPr lang="nl-NL" sz="2000" dirty="0"/>
              <a:t> is. Wereldbeeld W zou </a:t>
            </a:r>
            <a:r>
              <a:rPr lang="nl-NL" sz="2000" i="1" dirty="0"/>
              <a:t>onwaar</a:t>
            </a:r>
            <a:r>
              <a:rPr lang="nl-NL" sz="2000" dirty="0"/>
              <a:t> kunnen zijn en toch </a:t>
            </a:r>
            <a:r>
              <a:rPr lang="nl-NL" sz="2000" i="1" dirty="0" err="1"/>
              <a:t>epistemisch</a:t>
            </a:r>
            <a:r>
              <a:rPr lang="nl-NL" sz="2000" dirty="0"/>
              <a:t> gerechtvaardigd kunnen zijn. </a:t>
            </a:r>
          </a:p>
        </p:txBody>
      </p:sp>
    </p:spTree>
    <p:extLst>
      <p:ext uri="{BB962C8B-B14F-4D97-AF65-F5344CB8AC3E}">
        <p14:creationId xmlns:p14="http://schemas.microsoft.com/office/powerpoint/2010/main" val="34262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1938</Words>
  <Application>Microsoft Office PowerPoint</Application>
  <PresentationFormat>Breedbeeld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Wereldbeelden en Waarheid</vt:lpstr>
      <vt:lpstr>Enkele voorafgaande opmerkingen</vt:lpstr>
      <vt:lpstr>Is het vertrouwen van S in W intellectueel verantwoord? </vt:lpstr>
      <vt:lpstr>Is het vertrouwen van S in W intellectueel verantwoord? (2) </vt:lpstr>
      <vt:lpstr>Epistemische en niet-epistemische redenen</vt:lpstr>
      <vt:lpstr>Epistemische en niet-epistemische redenen (2)</vt:lpstr>
      <vt:lpstr>Het wereldbeelden argument stapsgewijs uitgewerkt</vt:lpstr>
      <vt:lpstr>Het wereldbeelden argument stapsgewijs uitgewerkt (2)</vt:lpstr>
      <vt:lpstr>Opmerkingen bij het wereldbeelden argument</vt:lpstr>
      <vt:lpstr>Opmerkingen bij het wereldbeelden argument (2)</vt:lpstr>
      <vt:lpstr>Epistemische en niet-epistemische waarheid?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existentieel argument voor intellectueel verantwoord Godsgeloof </dc:title>
  <dc:creator>Emanuel Rutten</dc:creator>
  <cp:lastModifiedBy>E Rutten</cp:lastModifiedBy>
  <cp:revision>35</cp:revision>
  <dcterms:created xsi:type="dcterms:W3CDTF">2022-10-17T07:33:02Z</dcterms:created>
  <dcterms:modified xsi:type="dcterms:W3CDTF">2024-05-09T17:12:54Z</dcterms:modified>
</cp:coreProperties>
</file>