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318" r:id="rId4"/>
    <p:sldId id="321" r:id="rId5"/>
    <p:sldId id="332" r:id="rId6"/>
    <p:sldId id="323" r:id="rId7"/>
    <p:sldId id="324" r:id="rId8"/>
    <p:sldId id="328" r:id="rId9"/>
    <p:sldId id="325" r:id="rId10"/>
    <p:sldId id="330" r:id="rId11"/>
    <p:sldId id="327" r:id="rId12"/>
    <p:sldId id="329" r:id="rId13"/>
    <p:sldId id="33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590F1-945C-4218-81B4-9D0FAE344CC3}" type="datetimeFigureOut">
              <a:rPr lang="en-IE" smtClean="0"/>
              <a:pPr/>
              <a:t>26/08/2014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D9CD3-00C3-4487-BD25-F290653A430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550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8349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 </a:t>
            </a:r>
            <a:r>
              <a:rPr lang="nl-NL" dirty="0" err="1" smtClean="0"/>
              <a:t>swift</a:t>
            </a:r>
            <a:r>
              <a:rPr lang="nl-NL" dirty="0" smtClean="0"/>
              <a:t> </a:t>
            </a:r>
            <a:r>
              <a:rPr lang="nl-NL" dirty="0" err="1" smtClean="0"/>
              <a:t>application</a:t>
            </a:r>
            <a:r>
              <a:rPr lang="nl-NL" dirty="0" smtClean="0"/>
              <a:t> of </a:t>
            </a:r>
            <a:r>
              <a:rPr lang="nl-NL" dirty="0" err="1" smtClean="0"/>
              <a:t>Ockhams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Razor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would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entail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being</a:t>
            </a:r>
            <a:r>
              <a:rPr lang="nl-NL" baseline="0" dirty="0" smtClean="0"/>
              <a:t> at </a:t>
            </a:r>
            <a:r>
              <a:rPr lang="nl-NL" baseline="0" dirty="0" err="1" smtClean="0"/>
              <a:t>least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one</a:t>
            </a:r>
            <a:r>
              <a:rPr lang="nl-NL" baseline="0" dirty="0" smtClean="0"/>
              <a:t> non-</a:t>
            </a:r>
            <a:r>
              <a:rPr lang="nl-NL" baseline="0" dirty="0" err="1" smtClean="0"/>
              <a:t>physical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necessary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uncaused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simple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infinite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thing</a:t>
            </a:r>
            <a:r>
              <a:rPr lang="nl-NL" baseline="0" dirty="0" smtClean="0"/>
              <a:t>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r>
              <a:rPr lang="nl-NL" baseline="0" dirty="0" err="1" smtClean="0"/>
              <a:t>Kripkean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ostensive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definiton</a:t>
            </a:r>
            <a:r>
              <a:rPr lang="nl-NL" baseline="0" dirty="0" smtClean="0"/>
              <a:t> = </a:t>
            </a:r>
            <a:r>
              <a:rPr lang="nl-NL" baseline="0" dirty="0" err="1" smtClean="0"/>
              <a:t>baptism</a:t>
            </a:r>
            <a:r>
              <a:rPr lang="nl-NL" baseline="0" dirty="0" smtClean="0"/>
              <a:t> act</a:t>
            </a:r>
          </a:p>
          <a:p>
            <a:endParaRPr lang="nl-NL" baseline="0" dirty="0" smtClean="0"/>
          </a:p>
          <a:p>
            <a:r>
              <a:rPr lang="nl-NL" baseline="0" dirty="0" err="1" smtClean="0"/>
              <a:t>Intension</a:t>
            </a:r>
            <a:r>
              <a:rPr lang="nl-NL" baseline="0" dirty="0" smtClean="0"/>
              <a:t> = </a:t>
            </a:r>
            <a:r>
              <a:rPr lang="nl-NL" baseline="0" dirty="0" err="1" smtClean="0"/>
              <a:t>conceptual</a:t>
            </a:r>
            <a:r>
              <a:rPr lang="nl-NL" baseline="0" dirty="0" smtClean="0"/>
              <a:t> content or </a:t>
            </a:r>
            <a:r>
              <a:rPr lang="nl-NL" baseline="0" dirty="0" err="1" smtClean="0"/>
              <a:t>connotation</a:t>
            </a:r>
            <a:endParaRPr lang="nl-NL" baseline="0" dirty="0" smtClean="0"/>
          </a:p>
          <a:p>
            <a:r>
              <a:rPr lang="nl-NL" baseline="0" dirty="0" smtClean="0"/>
              <a:t>Extension = the set of </a:t>
            </a:r>
            <a:r>
              <a:rPr lang="nl-NL" baseline="0" dirty="0" err="1" smtClean="0"/>
              <a:t>things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the term </a:t>
            </a:r>
            <a:r>
              <a:rPr lang="nl-NL" baseline="0" dirty="0" err="1" smtClean="0"/>
              <a:t>refers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err="1" smtClean="0"/>
              <a:t>Note</a:t>
            </a:r>
            <a:r>
              <a:rPr lang="nl-NL" sz="1200" dirty="0" smtClean="0"/>
              <a:t> </a:t>
            </a:r>
            <a:r>
              <a:rPr lang="nl-NL" sz="1200" dirty="0" err="1" smtClean="0"/>
              <a:t>that</a:t>
            </a:r>
            <a:r>
              <a:rPr lang="nl-NL" sz="1200" dirty="0" smtClean="0"/>
              <a:t> the </a:t>
            </a:r>
            <a:r>
              <a:rPr lang="nl-NL" sz="1200" dirty="0" err="1" smtClean="0"/>
              <a:t>above</a:t>
            </a:r>
            <a:r>
              <a:rPr lang="nl-NL" sz="1200" dirty="0" smtClean="0"/>
              <a:t> </a:t>
            </a:r>
            <a:r>
              <a:rPr lang="nl-NL" sz="1200" dirty="0" err="1" smtClean="0"/>
              <a:t>excludes</a:t>
            </a:r>
            <a:r>
              <a:rPr lang="nl-NL" sz="1200" dirty="0" smtClean="0"/>
              <a:t> </a:t>
            </a:r>
            <a:r>
              <a:rPr lang="nl-NL" sz="1200" dirty="0" err="1" smtClean="0"/>
              <a:t>terms</a:t>
            </a:r>
            <a:r>
              <a:rPr lang="nl-NL" sz="1200" dirty="0" smtClean="0"/>
              <a:t> </a:t>
            </a:r>
            <a:r>
              <a:rPr lang="nl-NL" sz="1200" dirty="0" err="1" smtClean="0"/>
              <a:t>associated</a:t>
            </a:r>
            <a:r>
              <a:rPr lang="nl-NL" sz="1200" dirty="0" smtClean="0"/>
              <a:t> </a:t>
            </a:r>
            <a:r>
              <a:rPr lang="nl-NL" sz="1200" dirty="0" err="1" smtClean="0"/>
              <a:t>with</a:t>
            </a:r>
            <a:r>
              <a:rPr lang="nl-NL" sz="1200" dirty="0" smtClean="0"/>
              <a:t> Cambridge </a:t>
            </a:r>
            <a:r>
              <a:rPr lang="nl-NL" sz="1200" dirty="0" err="1" smtClean="0"/>
              <a:t>properties</a:t>
            </a:r>
            <a:r>
              <a:rPr lang="nl-NL" sz="1200" dirty="0" smtClean="0"/>
              <a:t> </a:t>
            </a:r>
            <a:r>
              <a:rPr lang="nl-NL" sz="1200" dirty="0" err="1" smtClean="0"/>
              <a:t>such</a:t>
            </a:r>
            <a:r>
              <a:rPr lang="nl-NL" sz="1200" dirty="0" smtClean="0"/>
              <a:t> as ‘</a:t>
            </a:r>
            <a:r>
              <a:rPr lang="nl-NL" sz="1200" dirty="0" err="1" smtClean="0"/>
              <a:t>not</a:t>
            </a:r>
            <a:r>
              <a:rPr lang="nl-NL" sz="1200" dirty="0" smtClean="0"/>
              <a:t>-red’, </a:t>
            </a:r>
            <a:r>
              <a:rPr lang="nl-NL" sz="1200" dirty="0" err="1" smtClean="0"/>
              <a:t>which</a:t>
            </a:r>
            <a:r>
              <a:rPr lang="nl-NL" sz="1200" dirty="0" smtClean="0"/>
              <a:t> are </a:t>
            </a:r>
            <a:r>
              <a:rPr lang="nl-NL" sz="1200" dirty="0" err="1" smtClean="0"/>
              <a:t>not</a:t>
            </a:r>
            <a:r>
              <a:rPr lang="nl-NL" sz="1200" dirty="0" smtClean="0"/>
              <a:t> </a:t>
            </a:r>
            <a:r>
              <a:rPr lang="nl-NL" sz="1200" dirty="0" err="1" smtClean="0"/>
              <a:t>composed</a:t>
            </a:r>
            <a:r>
              <a:rPr lang="nl-NL" sz="1200" dirty="0" smtClean="0"/>
              <a:t> of </a:t>
            </a:r>
            <a:r>
              <a:rPr lang="nl-NL" sz="1200" dirty="0" err="1" smtClean="0"/>
              <a:t>positive</a:t>
            </a:r>
            <a:r>
              <a:rPr lang="nl-NL" sz="1200" dirty="0" smtClean="0"/>
              <a:t> </a:t>
            </a:r>
            <a:r>
              <a:rPr lang="nl-NL" sz="1200" dirty="0" err="1" smtClean="0"/>
              <a:t>determinate</a:t>
            </a:r>
            <a:r>
              <a:rPr lang="nl-NL" sz="1200" dirty="0" smtClean="0"/>
              <a:t> </a:t>
            </a:r>
            <a:r>
              <a:rPr lang="nl-NL" sz="1200" dirty="0" err="1" smtClean="0"/>
              <a:t>meaning</a:t>
            </a:r>
            <a:r>
              <a:rPr lang="nl-NL" sz="1200" dirty="0" smtClean="0"/>
              <a:t> </a:t>
            </a:r>
            <a:r>
              <a:rPr lang="nl-NL" sz="1200" dirty="0" err="1" smtClean="0"/>
              <a:t>elements</a:t>
            </a:r>
            <a:r>
              <a:rPr lang="nl-NL" sz="1200" dirty="0" smtClean="0"/>
              <a:t>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err="1" smtClean="0"/>
              <a:t>Note</a:t>
            </a:r>
            <a:r>
              <a:rPr lang="nl-NL" sz="1200" dirty="0" smtClean="0"/>
              <a:t> </a:t>
            </a:r>
            <a:r>
              <a:rPr lang="nl-NL" sz="1200" dirty="0" err="1" smtClean="0"/>
              <a:t>that</a:t>
            </a:r>
            <a:r>
              <a:rPr lang="nl-NL" sz="1200" dirty="0" smtClean="0"/>
              <a:t> the </a:t>
            </a:r>
            <a:r>
              <a:rPr lang="nl-NL" sz="1200" dirty="0" err="1" smtClean="0"/>
              <a:t>above</a:t>
            </a:r>
            <a:r>
              <a:rPr lang="nl-NL" sz="1200" dirty="0" smtClean="0"/>
              <a:t> </a:t>
            </a:r>
            <a:r>
              <a:rPr lang="nl-NL" sz="1200" dirty="0" err="1" smtClean="0"/>
              <a:t>excludes</a:t>
            </a:r>
            <a:r>
              <a:rPr lang="nl-NL" sz="1200" dirty="0" smtClean="0"/>
              <a:t> </a:t>
            </a:r>
            <a:r>
              <a:rPr lang="nl-NL" sz="1200" dirty="0" err="1" smtClean="0"/>
              <a:t>terms</a:t>
            </a:r>
            <a:r>
              <a:rPr lang="nl-NL" sz="1200" dirty="0" smtClean="0"/>
              <a:t> </a:t>
            </a:r>
            <a:r>
              <a:rPr lang="nl-NL" sz="1200" dirty="0" err="1" smtClean="0"/>
              <a:t>associated</a:t>
            </a:r>
            <a:r>
              <a:rPr lang="nl-NL" sz="1200" dirty="0" smtClean="0"/>
              <a:t> </a:t>
            </a:r>
            <a:r>
              <a:rPr lang="nl-NL" sz="1200" dirty="0" err="1" smtClean="0"/>
              <a:t>with</a:t>
            </a:r>
            <a:r>
              <a:rPr lang="nl-NL" sz="1200" dirty="0" smtClean="0"/>
              <a:t> Cambridge </a:t>
            </a:r>
            <a:r>
              <a:rPr lang="nl-NL" sz="1200" dirty="0" err="1" smtClean="0"/>
              <a:t>properties</a:t>
            </a:r>
            <a:r>
              <a:rPr lang="nl-NL" sz="1200" dirty="0" smtClean="0"/>
              <a:t> </a:t>
            </a:r>
            <a:r>
              <a:rPr lang="nl-NL" sz="1200" dirty="0" err="1" smtClean="0"/>
              <a:t>such</a:t>
            </a:r>
            <a:r>
              <a:rPr lang="nl-NL" sz="1200" dirty="0" smtClean="0"/>
              <a:t> as ‘</a:t>
            </a:r>
            <a:r>
              <a:rPr lang="nl-NL" sz="1200" dirty="0" err="1" smtClean="0"/>
              <a:t>not</a:t>
            </a:r>
            <a:r>
              <a:rPr lang="nl-NL" sz="1200" dirty="0" smtClean="0"/>
              <a:t>-red’, </a:t>
            </a:r>
            <a:r>
              <a:rPr lang="nl-NL" sz="1200" dirty="0" err="1" smtClean="0"/>
              <a:t>which</a:t>
            </a:r>
            <a:r>
              <a:rPr lang="nl-NL" sz="1200" dirty="0" smtClean="0"/>
              <a:t> are </a:t>
            </a:r>
            <a:r>
              <a:rPr lang="nl-NL" sz="1200" dirty="0" err="1" smtClean="0"/>
              <a:t>not</a:t>
            </a:r>
            <a:r>
              <a:rPr lang="nl-NL" sz="1200" dirty="0" smtClean="0"/>
              <a:t> </a:t>
            </a:r>
            <a:r>
              <a:rPr lang="nl-NL" sz="1200" dirty="0" err="1" smtClean="0"/>
              <a:t>composed</a:t>
            </a:r>
            <a:r>
              <a:rPr lang="nl-NL" sz="1200" dirty="0" smtClean="0"/>
              <a:t> of </a:t>
            </a:r>
            <a:r>
              <a:rPr lang="nl-NL" sz="1200" dirty="0" err="1" smtClean="0"/>
              <a:t>positive</a:t>
            </a:r>
            <a:r>
              <a:rPr lang="nl-NL" sz="1200" dirty="0" smtClean="0"/>
              <a:t> </a:t>
            </a:r>
            <a:r>
              <a:rPr lang="nl-NL" sz="1200" dirty="0" err="1" smtClean="0"/>
              <a:t>determinate</a:t>
            </a:r>
            <a:r>
              <a:rPr lang="nl-NL" sz="1200" dirty="0" smtClean="0"/>
              <a:t> </a:t>
            </a:r>
            <a:r>
              <a:rPr lang="nl-NL" sz="1200" dirty="0" err="1" smtClean="0"/>
              <a:t>meaning</a:t>
            </a:r>
            <a:r>
              <a:rPr lang="nl-NL" sz="1200" dirty="0" smtClean="0"/>
              <a:t> </a:t>
            </a:r>
            <a:r>
              <a:rPr lang="nl-NL" sz="1200" dirty="0" err="1" smtClean="0"/>
              <a:t>elements</a:t>
            </a:r>
            <a:r>
              <a:rPr lang="nl-NL" sz="1200" dirty="0" smtClean="0"/>
              <a:t>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Note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meaning</a:t>
            </a:r>
            <a:r>
              <a:rPr lang="nl-NL" baseline="0" dirty="0" smtClean="0"/>
              <a:t> element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itself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consist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further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meaning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elements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Thus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becomes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recursive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explosion</a:t>
            </a:r>
            <a:r>
              <a:rPr lang="nl-NL" baseline="0" dirty="0" smtClean="0"/>
              <a:t>. Reference sets are full </a:t>
            </a:r>
            <a:r>
              <a:rPr lang="nl-NL" baseline="0" dirty="0" err="1" smtClean="0"/>
              <a:t>blown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reference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expansion</a:t>
            </a:r>
            <a:r>
              <a:rPr lang="nl-NL" baseline="0" dirty="0" smtClean="0"/>
              <a:t> sets. {illustreer aan de hand van </a:t>
            </a:r>
            <a:r>
              <a:rPr lang="nl-NL" baseline="0" dirty="0" err="1" smtClean="0"/>
              <a:t>Jo’s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iPhone</a:t>
            </a:r>
            <a:r>
              <a:rPr lang="nl-NL" baseline="0" dirty="0" smtClean="0"/>
              <a:t>}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Now</a:t>
            </a:r>
            <a:r>
              <a:rPr lang="nl-NL" dirty="0" smtClean="0"/>
              <a:t>, </a:t>
            </a:r>
            <a:r>
              <a:rPr lang="nl-NL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sure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holds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left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right.</a:t>
            </a:r>
          </a:p>
          <a:p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plausibly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holds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right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left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if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consider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enormous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recusive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explosions</a:t>
            </a:r>
            <a:r>
              <a:rPr lang="nl-NL" baseline="0" dirty="0" smtClean="0"/>
              <a:t>!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if</a:t>
            </a:r>
            <a:r>
              <a:rPr lang="nl-NL" baseline="0" dirty="0" smtClean="0"/>
              <a:t> Ref1 is Ref2 </a:t>
            </a:r>
            <a:r>
              <a:rPr lang="nl-NL" baseline="0" dirty="0" err="1" smtClean="0"/>
              <a:t>than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meanings</a:t>
            </a:r>
            <a:r>
              <a:rPr lang="nl-NL" baseline="0" dirty="0" smtClean="0"/>
              <a:t> are the </a:t>
            </a:r>
            <a:r>
              <a:rPr lang="nl-NL" baseline="0" dirty="0" err="1" smtClean="0"/>
              <a:t>same</a:t>
            </a:r>
            <a:r>
              <a:rPr lang="nl-NL" baseline="0" dirty="0" smtClean="0"/>
              <a:t>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Given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famous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composition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principle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according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which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semantic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value</a:t>
            </a:r>
            <a:r>
              <a:rPr lang="nl-NL" baseline="0" dirty="0" smtClean="0"/>
              <a:t> or </a:t>
            </a:r>
            <a:r>
              <a:rPr lang="nl-NL" baseline="0" dirty="0" err="1" smtClean="0"/>
              <a:t>semantic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interpretation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expression</a:t>
            </a:r>
            <a:r>
              <a:rPr lang="nl-NL" baseline="0" dirty="0" smtClean="0"/>
              <a:t> is a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 of, or, put </a:t>
            </a:r>
            <a:r>
              <a:rPr lang="nl-NL" baseline="0" dirty="0" err="1" smtClean="0"/>
              <a:t>differently</a:t>
            </a:r>
            <a:r>
              <a:rPr lang="nl-NL" baseline="0" dirty="0" smtClean="0"/>
              <a:t>, is </a:t>
            </a:r>
            <a:r>
              <a:rPr lang="nl-NL" baseline="0" dirty="0" err="1" smtClean="0"/>
              <a:t>determined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, the </a:t>
            </a:r>
            <a:r>
              <a:rPr lang="nl-NL" baseline="0" dirty="0" err="1" smtClean="0"/>
              <a:t>semantic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values</a:t>
            </a:r>
            <a:r>
              <a:rPr lang="nl-NL" baseline="0" dirty="0" smtClean="0"/>
              <a:t> or </a:t>
            </a:r>
            <a:r>
              <a:rPr lang="nl-NL" baseline="0" dirty="0" err="1" smtClean="0"/>
              <a:t>interpretations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its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linguistic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constituents</a:t>
            </a:r>
            <a:r>
              <a:rPr lang="nl-NL" baseline="0" dirty="0" smtClean="0"/>
              <a:t> or </a:t>
            </a:r>
            <a:r>
              <a:rPr lang="nl-NL" baseline="0" dirty="0" err="1" smtClean="0"/>
              <a:t>parts</a:t>
            </a:r>
            <a:r>
              <a:rPr lang="nl-NL" baseline="0" dirty="0" smtClean="0"/>
              <a:t>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respect of </a:t>
            </a:r>
            <a:r>
              <a:rPr lang="nl-NL" dirty="0" err="1" smtClean="0"/>
              <a:t>being</a:t>
            </a:r>
            <a:r>
              <a:rPr lang="nl-NL" dirty="0" smtClean="0"/>
              <a:t> = in respect of </a:t>
            </a:r>
            <a:r>
              <a:rPr lang="nl-NL" dirty="0" err="1" smtClean="0"/>
              <a:t>actuality</a:t>
            </a:r>
            <a:r>
              <a:rPr lang="nl-NL" dirty="0" smtClean="0"/>
              <a:t>,</a:t>
            </a:r>
            <a:r>
              <a:rPr lang="nl-NL" baseline="0" dirty="0" smtClean="0"/>
              <a:t> or in respect of </a:t>
            </a:r>
            <a:r>
              <a:rPr lang="nl-NL" baseline="0" dirty="0" err="1" smtClean="0"/>
              <a:t>existence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9CD3-00C3-4487-BD25-F290653A430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5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0AEB-7E23-4A29-AE8C-DEF0EC2E5D97}" type="datetimeFigureOut">
              <a:rPr lang="nl-NL" smtClean="0"/>
              <a:pPr/>
              <a:t>26-8-2014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4E19-9FB8-4C27-821D-BBEA7AABA37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278688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A </a:t>
            </a:r>
            <a:r>
              <a:rPr lang="nl-NL" sz="4000" dirty="0" err="1"/>
              <a:t>s</a:t>
            </a:r>
            <a:r>
              <a:rPr lang="nl-NL" sz="4000" dirty="0" err="1" smtClean="0"/>
              <a:t>emantic</a:t>
            </a:r>
            <a:r>
              <a:rPr lang="nl-NL" sz="4000" dirty="0" smtClean="0"/>
              <a:t> argument </a:t>
            </a:r>
            <a:r>
              <a:rPr lang="nl-NL" sz="4000" dirty="0" err="1" smtClean="0"/>
              <a:t>against</a:t>
            </a:r>
            <a:r>
              <a:rPr lang="nl-NL" sz="4000" dirty="0" smtClean="0"/>
              <a:t> the </a:t>
            </a:r>
            <a:r>
              <a:rPr lang="nl-NL" sz="4000" dirty="0" err="1" smtClean="0"/>
              <a:t>existence</a:t>
            </a:r>
            <a:r>
              <a:rPr lang="nl-NL" sz="4000" dirty="0" smtClean="0"/>
              <a:t> of </a:t>
            </a:r>
            <a:r>
              <a:rPr lang="nl-NL" sz="4000" dirty="0" err="1" smtClean="0"/>
              <a:t>universally</a:t>
            </a:r>
            <a:r>
              <a:rPr lang="nl-NL" sz="4000" dirty="0" smtClean="0"/>
              <a:t> held real </a:t>
            </a:r>
            <a:r>
              <a:rPr lang="nl-NL" sz="4000" dirty="0" err="1" smtClean="0"/>
              <a:t>properties</a:t>
            </a:r>
            <a:endParaRPr lang="nl-N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Emanuel </a:t>
            </a:r>
            <a:r>
              <a:rPr lang="nl-NL" sz="2400" dirty="0">
                <a:solidFill>
                  <a:srgbClr val="0070C0"/>
                </a:solidFill>
              </a:rPr>
              <a:t>R</a:t>
            </a:r>
            <a:r>
              <a:rPr lang="nl-NL" sz="2400" dirty="0" smtClean="0">
                <a:solidFill>
                  <a:srgbClr val="0070C0"/>
                </a:solidFill>
              </a:rPr>
              <a:t>utten</a:t>
            </a:r>
          </a:p>
          <a:p>
            <a:r>
              <a:rPr lang="nl-NL" sz="2400" dirty="0" err="1" smtClean="0">
                <a:solidFill>
                  <a:schemeClr val="tx1"/>
                </a:solidFill>
              </a:rPr>
              <a:t>Faculty</a:t>
            </a:r>
            <a:r>
              <a:rPr lang="nl-NL" sz="2400" dirty="0" smtClean="0">
                <a:solidFill>
                  <a:schemeClr val="tx1"/>
                </a:solidFill>
              </a:rPr>
              <a:t> of </a:t>
            </a:r>
            <a:r>
              <a:rPr lang="nl-NL" sz="2400" dirty="0" err="1" smtClean="0">
                <a:solidFill>
                  <a:schemeClr val="tx1"/>
                </a:solidFill>
              </a:rPr>
              <a:t>Philosophy</a:t>
            </a:r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 smtClean="0">
                <a:solidFill>
                  <a:schemeClr val="tx1"/>
                </a:solidFill>
              </a:rPr>
              <a:t>VU University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semantic</a:t>
            </a:r>
            <a:r>
              <a:rPr lang="nl-NL" sz="3200" dirty="0" smtClean="0"/>
              <a:t> argument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51520" y="1412776"/>
            <a:ext cx="8748464" cy="410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Since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 means </a:t>
            </a:r>
            <a:r>
              <a:rPr lang="nl-NL" sz="1900" i="1" dirty="0" err="1" smtClean="0"/>
              <a:t>being</a:t>
            </a:r>
            <a:r>
              <a:rPr lang="nl-NL" sz="1900" i="1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 is a real property, </a:t>
            </a:r>
            <a:r>
              <a:rPr lang="nl-NL" sz="1900" dirty="0" err="1" smtClean="0"/>
              <a:t>it</a:t>
            </a:r>
            <a:r>
              <a:rPr lang="nl-NL" sz="1900" dirty="0" smtClean="0"/>
              <a:t> </a:t>
            </a:r>
            <a:r>
              <a:rPr lang="nl-NL" sz="1900" dirty="0" err="1" smtClean="0"/>
              <a:t>follows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 is </a:t>
            </a:r>
            <a:r>
              <a:rPr lang="nl-NL" sz="1900" dirty="0" err="1" smtClean="0"/>
              <a:t>also</a:t>
            </a:r>
            <a:r>
              <a:rPr lang="nl-NL" sz="1900" dirty="0" smtClean="0"/>
              <a:t> a real property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51520" y="2831232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But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 is </a:t>
            </a:r>
            <a:r>
              <a:rPr lang="nl-NL" sz="1900" u="sng" dirty="0" err="1" smtClean="0"/>
              <a:t>not</a:t>
            </a:r>
            <a:r>
              <a:rPr lang="nl-NL" sz="1900" dirty="0" smtClean="0"/>
              <a:t> a </a:t>
            </a:r>
            <a:r>
              <a:rPr lang="nl-NL" sz="1900" dirty="0" err="1" smtClean="0"/>
              <a:t>real</a:t>
            </a:r>
            <a:r>
              <a:rPr lang="nl-NL" sz="1900" dirty="0" smtClean="0"/>
              <a:t> </a:t>
            </a:r>
            <a:r>
              <a:rPr lang="nl-NL" sz="1900" dirty="0" err="1" smtClean="0"/>
              <a:t>property</a:t>
            </a:r>
            <a:endParaRPr lang="nl-NL" sz="19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16024" y="5639544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We </a:t>
            </a:r>
            <a:r>
              <a:rPr lang="nl-NL" sz="1900" dirty="0" err="1" smtClean="0"/>
              <a:t>arrive</a:t>
            </a:r>
            <a:r>
              <a:rPr lang="nl-NL" sz="1900" dirty="0" smtClean="0"/>
              <a:t> at a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contradiction</a:t>
            </a:r>
            <a:r>
              <a:rPr lang="nl-NL" sz="1900" dirty="0" smtClean="0"/>
              <a:t>. </a:t>
            </a:r>
            <a:r>
              <a:rPr lang="nl-NL" sz="1900" dirty="0" err="1" smtClean="0"/>
              <a:t>Therefore</a:t>
            </a:r>
            <a:r>
              <a:rPr lang="nl-NL" sz="1900" dirty="0" smtClean="0"/>
              <a:t>,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are no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 real </a:t>
            </a:r>
            <a:r>
              <a:rPr lang="nl-NL" sz="1900" dirty="0" err="1" smtClean="0"/>
              <a:t>properties</a:t>
            </a:r>
            <a:endParaRPr lang="nl-NL" sz="19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1967136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( </a:t>
            </a:r>
            <a:r>
              <a:rPr lang="nl-NL" sz="1900" dirty="0" err="1" smtClean="0"/>
              <a:t>One</a:t>
            </a:r>
            <a:r>
              <a:rPr lang="nl-NL" sz="1900" dirty="0" smtClean="0"/>
              <a:t> </a:t>
            </a:r>
            <a:r>
              <a:rPr lang="nl-NL" sz="1900" dirty="0" err="1" smtClean="0"/>
              <a:t>could</a:t>
            </a:r>
            <a:r>
              <a:rPr lang="nl-NL" sz="1900" dirty="0" smtClean="0"/>
              <a:t> even </a:t>
            </a:r>
            <a:r>
              <a:rPr lang="nl-NL" sz="1900" dirty="0" err="1" smtClean="0"/>
              <a:t>argue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[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/>
              <a:t>P</a:t>
            </a:r>
            <a:r>
              <a:rPr lang="nl-NL" sz="1900" dirty="0" smtClean="0"/>
              <a:t>) =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)] </a:t>
            </a:r>
            <a:r>
              <a:rPr lang="nl-NL" sz="1900" dirty="0" err="1" smtClean="0"/>
              <a:t>entails</a:t>
            </a:r>
            <a:r>
              <a:rPr lang="nl-NL" sz="1900" dirty="0" smtClean="0"/>
              <a:t> [</a:t>
            </a:r>
            <a:r>
              <a:rPr lang="nl-NL" sz="1900" i="1" dirty="0" smtClean="0"/>
              <a:t>P =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]. For [</a:t>
            </a:r>
            <a:r>
              <a:rPr lang="nl-NL" sz="1900" dirty="0" err="1" smtClean="0"/>
              <a:t>Every</a:t>
            </a:r>
            <a:r>
              <a:rPr lang="nl-NL" sz="1900" dirty="0" smtClean="0"/>
              <a:t> </a:t>
            </a:r>
            <a:r>
              <a:rPr lang="nl-NL" sz="1900" dirty="0" err="1" smtClean="0"/>
              <a:t>being</a:t>
            </a:r>
            <a:r>
              <a:rPr lang="nl-NL" sz="1900" dirty="0" smtClean="0"/>
              <a:t> is P] </a:t>
            </a:r>
            <a:r>
              <a:rPr lang="nl-NL" sz="1900" dirty="0" err="1" smtClean="0"/>
              <a:t>can</a:t>
            </a:r>
            <a:r>
              <a:rPr lang="nl-NL" sz="1900" dirty="0" smtClean="0"/>
              <a:t> </a:t>
            </a:r>
            <a:r>
              <a:rPr lang="nl-NL" sz="1900" dirty="0" err="1" smtClean="0"/>
              <a:t>only</a:t>
            </a:r>
            <a:r>
              <a:rPr lang="nl-NL" sz="1900" dirty="0" smtClean="0"/>
              <a:t> </a:t>
            </a:r>
            <a:r>
              <a:rPr lang="nl-NL" sz="1900" dirty="0" err="1" smtClean="0"/>
              <a:t>be</a:t>
            </a:r>
            <a:r>
              <a:rPr lang="nl-NL" sz="1900" dirty="0" smtClean="0"/>
              <a:t> </a:t>
            </a:r>
            <a:r>
              <a:rPr lang="nl-NL" sz="1900" dirty="0" err="1" smtClean="0"/>
              <a:t>an</a:t>
            </a:r>
            <a:r>
              <a:rPr lang="nl-NL" sz="1900" dirty="0" smtClean="0"/>
              <a:t> a priori </a:t>
            </a:r>
            <a:r>
              <a:rPr lang="nl-NL" sz="1900" dirty="0" err="1" smtClean="0"/>
              <a:t>conceptual</a:t>
            </a:r>
            <a:r>
              <a:rPr lang="nl-NL" sz="1900" dirty="0" smtClean="0"/>
              <a:t> </a:t>
            </a:r>
            <a:r>
              <a:rPr lang="nl-NL" sz="1900" dirty="0" err="1" smtClean="0"/>
              <a:t>truth</a:t>
            </a:r>
            <a:r>
              <a:rPr lang="nl-NL" sz="1900" dirty="0" smtClean="0"/>
              <a:t> in case [</a:t>
            </a:r>
            <a:r>
              <a:rPr lang="nl-NL" sz="1900" i="1" dirty="0"/>
              <a:t>P</a:t>
            </a:r>
            <a:r>
              <a:rPr lang="nl-NL" sz="1900" dirty="0" smtClean="0"/>
              <a:t> =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] ) </a:t>
            </a:r>
            <a:endParaRPr lang="nl-NL" sz="1900" dirty="0"/>
          </a:p>
        </p:txBody>
      </p:sp>
      <p:sp>
        <p:nvSpPr>
          <p:cNvPr id="7" name="Rectangle 6"/>
          <p:cNvSpPr/>
          <p:nvPr/>
        </p:nvSpPr>
        <p:spPr>
          <a:xfrm>
            <a:off x="539552" y="405536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i="1" dirty="0" err="1" smtClean="0"/>
              <a:t>being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a </a:t>
            </a:r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property</a:t>
            </a:r>
            <a:r>
              <a:rPr lang="nl-NL" dirty="0" smtClean="0"/>
              <a:t>, </a:t>
            </a:r>
            <a:r>
              <a:rPr lang="nl-NL" dirty="0" err="1" smtClean="0"/>
              <a:t>then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being</a:t>
            </a:r>
            <a:r>
              <a:rPr lang="nl-NL" dirty="0" smtClean="0"/>
              <a:t> to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bearer</a:t>
            </a:r>
            <a:r>
              <a:rPr lang="nl-NL" dirty="0" smtClean="0"/>
              <a:t>. </a:t>
            </a:r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is </a:t>
            </a:r>
            <a:r>
              <a:rPr lang="nl-NL" dirty="0" err="1" smtClean="0"/>
              <a:t>impossible</a:t>
            </a:r>
            <a:r>
              <a:rPr lang="nl-NL" dirty="0" smtClean="0"/>
              <a:t> </a:t>
            </a:r>
            <a:r>
              <a:rPr lang="nl-NL" dirty="0" err="1" smtClean="0"/>
              <a:t>since</a:t>
            </a:r>
            <a:r>
              <a:rPr lang="nl-NL" dirty="0" smtClean="0"/>
              <a:t> </a:t>
            </a:r>
            <a:r>
              <a:rPr lang="nl-NL" dirty="0" err="1" smtClean="0"/>
              <a:t>bearers</a:t>
            </a:r>
            <a:r>
              <a:rPr lang="nl-NL" dirty="0" smtClean="0"/>
              <a:t> are prior to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r>
              <a:rPr lang="nl-NL" dirty="0" smtClean="0"/>
              <a:t> in respect of </a:t>
            </a:r>
            <a:r>
              <a:rPr lang="nl-NL" dirty="0" err="1" smtClean="0"/>
              <a:t>existence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539552" y="333528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r>
              <a:rPr lang="nl-NL" dirty="0" smtClean="0"/>
              <a:t>, </a:t>
            </a:r>
            <a:r>
              <a:rPr lang="nl-NL" dirty="0" err="1" smtClean="0"/>
              <a:t>such</a:t>
            </a:r>
            <a:r>
              <a:rPr lang="nl-NL" dirty="0" smtClean="0"/>
              <a:t> as </a:t>
            </a:r>
            <a:r>
              <a:rPr lang="nl-NL" i="1" dirty="0" smtClean="0"/>
              <a:t>red</a:t>
            </a:r>
            <a:r>
              <a:rPr lang="nl-NL" dirty="0" smtClean="0"/>
              <a:t>,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something</a:t>
            </a:r>
            <a:r>
              <a:rPr lang="nl-NL" dirty="0" smtClean="0"/>
              <a:t> to </a:t>
            </a:r>
            <a:r>
              <a:rPr lang="nl-NL" dirty="0" err="1" smtClean="0"/>
              <a:t>things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exist</a:t>
            </a:r>
            <a:r>
              <a:rPr lang="nl-NL" dirty="0" smtClean="0"/>
              <a:t>. </a:t>
            </a:r>
            <a:r>
              <a:rPr lang="nl-NL" dirty="0" err="1" smtClean="0"/>
              <a:t>So</a:t>
            </a:r>
            <a:r>
              <a:rPr lang="nl-NL" dirty="0" smtClean="0"/>
              <a:t>,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i="1" dirty="0" err="1" smtClean="0"/>
              <a:t>being</a:t>
            </a:r>
            <a:r>
              <a:rPr lang="nl-NL" dirty="0" smtClean="0"/>
              <a:t> is a    </a:t>
            </a:r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property</a:t>
            </a:r>
            <a:r>
              <a:rPr lang="nl-NL" dirty="0" smtClean="0"/>
              <a:t>,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existence</a:t>
            </a:r>
            <a:r>
              <a:rPr lang="nl-NL" dirty="0" smtClean="0"/>
              <a:t> to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existing</a:t>
            </a:r>
            <a:r>
              <a:rPr lang="nl-NL" dirty="0" smtClean="0"/>
              <a:t> </a:t>
            </a:r>
            <a:r>
              <a:rPr lang="nl-NL" dirty="0" err="1" smtClean="0"/>
              <a:t>things</a:t>
            </a:r>
            <a:r>
              <a:rPr lang="nl-NL" dirty="0" smtClean="0"/>
              <a:t>, </a:t>
            </a:r>
            <a:r>
              <a:rPr lang="nl-NL" dirty="0" err="1" smtClean="0"/>
              <a:t>which</a:t>
            </a:r>
            <a:r>
              <a:rPr lang="nl-NL" dirty="0" smtClean="0"/>
              <a:t> is </a:t>
            </a:r>
            <a:r>
              <a:rPr lang="nl-NL" dirty="0" err="1" smtClean="0"/>
              <a:t>impossible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539552" y="4775448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Indeed, </a:t>
            </a:r>
            <a:r>
              <a:rPr lang="nl-NL" dirty="0" err="1" smtClean="0"/>
              <a:t>if</a:t>
            </a:r>
            <a:r>
              <a:rPr lang="nl-NL" dirty="0" smtClean="0"/>
              <a:t> the </a:t>
            </a:r>
            <a:r>
              <a:rPr lang="nl-NL" dirty="0" err="1" smtClean="0"/>
              <a:t>bearer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i="1" dirty="0" err="1" smtClean="0"/>
              <a:t>already</a:t>
            </a:r>
            <a:r>
              <a:rPr lang="nl-NL" dirty="0" smtClean="0"/>
              <a:t> a </a:t>
            </a:r>
            <a:r>
              <a:rPr lang="nl-NL" dirty="0" err="1" smtClean="0"/>
              <a:t>being</a:t>
            </a:r>
            <a:r>
              <a:rPr lang="nl-NL" dirty="0" smtClean="0"/>
              <a:t>, </a:t>
            </a: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nothing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err="1" smtClean="0"/>
              <a:t>being</a:t>
            </a:r>
            <a:r>
              <a:rPr lang="nl-NL" dirty="0" smtClean="0"/>
              <a:t> to </a:t>
            </a:r>
            <a:r>
              <a:rPr lang="nl-NL" dirty="0" err="1" smtClean="0"/>
              <a:t>attach</a:t>
            </a:r>
            <a:r>
              <a:rPr lang="nl-NL" dirty="0" smtClean="0"/>
              <a:t> </a:t>
            </a:r>
            <a:r>
              <a:rPr lang="nl-NL" dirty="0" err="1" smtClean="0"/>
              <a:t>itself</a:t>
            </a:r>
            <a:r>
              <a:rPr lang="nl-NL" dirty="0" smtClean="0"/>
              <a:t> to, i.e., </a:t>
            </a: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nothing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err="1" smtClean="0"/>
              <a:t>being</a:t>
            </a:r>
            <a:r>
              <a:rPr lang="nl-NL" dirty="0" smtClean="0"/>
              <a:t> to </a:t>
            </a:r>
            <a:r>
              <a:rPr lang="nl-NL" dirty="0" err="1" smtClean="0"/>
              <a:t>be</a:t>
            </a:r>
            <a:r>
              <a:rPr lang="nl-NL" dirty="0" smtClean="0"/>
              <a:t> a </a:t>
            </a:r>
            <a:r>
              <a:rPr lang="nl-NL" dirty="0" err="1" smtClean="0"/>
              <a:t>property</a:t>
            </a:r>
            <a:r>
              <a:rPr lang="nl-NL" dirty="0" smtClean="0"/>
              <a:t> of. </a:t>
            </a:r>
            <a:r>
              <a:rPr lang="nl-NL" dirty="0" err="1" smtClean="0"/>
              <a:t>Therefore</a:t>
            </a:r>
            <a:r>
              <a:rPr lang="nl-NL" dirty="0" smtClean="0"/>
              <a:t> </a:t>
            </a:r>
            <a:r>
              <a:rPr lang="nl-NL" i="1" dirty="0" err="1" smtClean="0"/>
              <a:t>being</a:t>
            </a:r>
            <a:r>
              <a:rPr lang="nl-NL" dirty="0" smtClean="0"/>
              <a:t> </a:t>
            </a:r>
            <a:r>
              <a:rPr lang="nl-NL" dirty="0" err="1" smtClean="0"/>
              <a:t>cannot</a:t>
            </a:r>
            <a:r>
              <a:rPr lang="nl-NL" dirty="0" smtClean="0"/>
              <a:t>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existence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5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12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Some</a:t>
            </a:r>
            <a:r>
              <a:rPr lang="nl-NL" sz="3200" dirty="0" smtClean="0"/>
              <a:t> </a:t>
            </a:r>
            <a:r>
              <a:rPr lang="nl-NL" sz="3200" dirty="0" err="1"/>
              <a:t>c</a:t>
            </a:r>
            <a:r>
              <a:rPr lang="nl-NL" sz="3200" dirty="0" err="1" smtClean="0"/>
              <a:t>orollaries</a:t>
            </a:r>
            <a:r>
              <a:rPr lang="nl-NL" sz="3200" dirty="0" smtClean="0"/>
              <a:t> of the </a:t>
            </a:r>
            <a:r>
              <a:rPr lang="nl-NL" sz="3200" dirty="0" err="1" smtClean="0"/>
              <a:t>argument’s</a:t>
            </a:r>
            <a:r>
              <a:rPr lang="nl-NL" sz="3200" dirty="0" smtClean="0"/>
              <a:t> </a:t>
            </a:r>
            <a:r>
              <a:rPr lang="nl-NL" sz="3200" dirty="0" err="1" smtClean="0"/>
              <a:t>conclusion</a:t>
            </a:r>
            <a:endParaRPr lang="nl-NL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1384176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err="1"/>
              <a:t>physical</a:t>
            </a:r>
            <a:r>
              <a:rPr lang="nl-NL" sz="1900" dirty="0"/>
              <a:t>. </a:t>
            </a:r>
            <a:r>
              <a:rPr lang="nl-NL" sz="1900" dirty="0" err="1"/>
              <a:t>There</a:t>
            </a:r>
            <a:r>
              <a:rPr lang="nl-NL" sz="1900" dirty="0"/>
              <a:t> is at </a:t>
            </a:r>
            <a:r>
              <a:rPr lang="nl-NL" sz="1900" dirty="0" err="1"/>
              <a:t>least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</a:t>
            </a:r>
            <a:r>
              <a:rPr lang="nl-NL" sz="1900" i="1" dirty="0"/>
              <a:t>non-</a:t>
            </a:r>
            <a:r>
              <a:rPr lang="nl-NL" sz="1900" i="1" dirty="0" err="1"/>
              <a:t>physical</a:t>
            </a:r>
            <a:r>
              <a:rPr lang="nl-NL" sz="1900" dirty="0"/>
              <a:t> </a:t>
            </a:r>
            <a:r>
              <a:rPr lang="nl-NL" sz="1900" dirty="0" err="1"/>
              <a:t>thing</a:t>
            </a:r>
            <a:endParaRPr lang="nl-NL" sz="1900" dirty="0"/>
          </a:p>
          <a:p>
            <a:endParaRPr lang="nl-NL" sz="19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5536" y="1888232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smtClean="0"/>
              <a:t>contingent</a:t>
            </a:r>
            <a:r>
              <a:rPr lang="nl-NL" sz="1900" dirty="0" smtClean="0"/>
              <a:t>. </a:t>
            </a:r>
            <a:r>
              <a:rPr lang="nl-NL" sz="1900" dirty="0" err="1"/>
              <a:t>There</a:t>
            </a:r>
            <a:r>
              <a:rPr lang="nl-NL" sz="1900" dirty="0"/>
              <a:t> is at </a:t>
            </a:r>
            <a:r>
              <a:rPr lang="nl-NL" sz="1900" dirty="0" err="1"/>
              <a:t>least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</a:t>
            </a:r>
            <a:r>
              <a:rPr lang="nl-NL" sz="1900" i="1" dirty="0" err="1" smtClean="0"/>
              <a:t>necessary</a:t>
            </a:r>
            <a:r>
              <a:rPr lang="nl-NL" sz="1900" dirty="0" smtClean="0"/>
              <a:t> </a:t>
            </a:r>
            <a:r>
              <a:rPr lang="nl-NL" sz="1900" dirty="0" err="1"/>
              <a:t>thing</a:t>
            </a:r>
            <a:endParaRPr lang="nl-NL" sz="1900" dirty="0"/>
          </a:p>
          <a:p>
            <a:endParaRPr lang="nl-NL" sz="19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2406588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err="1" smtClean="0"/>
              <a:t>caused</a:t>
            </a:r>
            <a:r>
              <a:rPr lang="nl-NL" sz="1900" dirty="0" smtClean="0"/>
              <a:t>. </a:t>
            </a:r>
            <a:r>
              <a:rPr lang="nl-NL" sz="1900" dirty="0" err="1"/>
              <a:t>There</a:t>
            </a:r>
            <a:r>
              <a:rPr lang="nl-NL" sz="1900" dirty="0"/>
              <a:t> is at </a:t>
            </a:r>
            <a:r>
              <a:rPr lang="nl-NL" sz="1900" dirty="0" err="1"/>
              <a:t>least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</a:t>
            </a:r>
            <a:r>
              <a:rPr lang="nl-NL" sz="1900" i="1" dirty="0" err="1" smtClean="0"/>
              <a:t>uncaused</a:t>
            </a:r>
            <a:r>
              <a:rPr lang="nl-NL" sz="1900" dirty="0" smtClean="0"/>
              <a:t> </a:t>
            </a:r>
            <a:r>
              <a:rPr lang="nl-NL" sz="1900" dirty="0" err="1"/>
              <a:t>thing</a:t>
            </a:r>
            <a:endParaRPr lang="nl-NL" sz="1900" dirty="0"/>
          </a:p>
          <a:p>
            <a:endParaRPr lang="nl-NL" sz="19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2896344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err="1" smtClean="0"/>
              <a:t>composite</a:t>
            </a:r>
            <a:r>
              <a:rPr lang="nl-NL" sz="1900" dirty="0" smtClean="0"/>
              <a:t>. </a:t>
            </a:r>
            <a:r>
              <a:rPr lang="nl-NL" sz="1900" dirty="0" err="1"/>
              <a:t>There</a:t>
            </a:r>
            <a:r>
              <a:rPr lang="nl-NL" sz="1900" dirty="0"/>
              <a:t> is at </a:t>
            </a:r>
            <a:r>
              <a:rPr lang="nl-NL" sz="1900" dirty="0" err="1"/>
              <a:t>least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</a:t>
            </a:r>
            <a:r>
              <a:rPr lang="nl-NL" sz="1900" i="1" dirty="0" err="1" smtClean="0"/>
              <a:t>simple</a:t>
            </a:r>
            <a:r>
              <a:rPr lang="nl-NL" sz="1900" dirty="0" smtClean="0"/>
              <a:t> </a:t>
            </a:r>
            <a:r>
              <a:rPr lang="nl-NL" sz="1900" dirty="0" err="1"/>
              <a:t>thing</a:t>
            </a:r>
            <a:endParaRPr lang="nl-NL" sz="1900" dirty="0"/>
          </a:p>
          <a:p>
            <a:endParaRPr lang="nl-NL" sz="19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3400400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err="1" smtClean="0"/>
              <a:t>finite</a:t>
            </a:r>
            <a:r>
              <a:rPr lang="nl-NL" sz="1900" dirty="0" smtClean="0"/>
              <a:t>. </a:t>
            </a:r>
            <a:r>
              <a:rPr lang="nl-NL" sz="1900" dirty="0" err="1"/>
              <a:t>There</a:t>
            </a:r>
            <a:r>
              <a:rPr lang="nl-NL" sz="1900" dirty="0"/>
              <a:t> is at </a:t>
            </a:r>
            <a:r>
              <a:rPr lang="nl-NL" sz="1900" dirty="0" err="1"/>
              <a:t>least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</a:t>
            </a:r>
            <a:r>
              <a:rPr lang="nl-NL" sz="1900" i="1" dirty="0" err="1" smtClean="0"/>
              <a:t>infinite</a:t>
            </a:r>
            <a:r>
              <a:rPr lang="nl-NL" sz="1900" dirty="0" smtClean="0"/>
              <a:t> </a:t>
            </a:r>
            <a:r>
              <a:rPr lang="nl-NL" sz="1900" dirty="0" err="1"/>
              <a:t>thing</a:t>
            </a:r>
            <a:endParaRPr lang="nl-NL" sz="1900" dirty="0"/>
          </a:p>
          <a:p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126223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Some</a:t>
            </a:r>
            <a:r>
              <a:rPr lang="nl-NL" sz="3200" dirty="0" smtClean="0"/>
              <a:t> </a:t>
            </a:r>
            <a:r>
              <a:rPr lang="nl-NL" sz="3200" dirty="0" err="1" smtClean="0"/>
              <a:t>objections</a:t>
            </a:r>
            <a:endParaRPr lang="nl-NL" sz="3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1268760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So</a:t>
            </a:r>
            <a:r>
              <a:rPr lang="nl-NL" sz="1900" dirty="0"/>
              <a:t> </a:t>
            </a:r>
            <a:r>
              <a:rPr lang="nl-NL" sz="1900" dirty="0" smtClean="0"/>
              <a:t>[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/>
              <a:t>everything</a:t>
            </a:r>
            <a:r>
              <a:rPr lang="nl-NL" sz="1900" dirty="0"/>
              <a:t> is </a:t>
            </a:r>
            <a:r>
              <a:rPr lang="nl-NL" sz="1900" i="1" dirty="0" err="1" smtClean="0"/>
              <a:t>not-unicorn</a:t>
            </a:r>
            <a:r>
              <a:rPr lang="nl-NL" sz="1900" dirty="0" smtClean="0"/>
              <a:t>] is </a:t>
            </a:r>
            <a:r>
              <a:rPr lang="nl-NL" sz="1900" dirty="0" err="1" smtClean="0"/>
              <a:t>true</a:t>
            </a:r>
            <a:r>
              <a:rPr lang="nl-NL" sz="1900" dirty="0" smtClean="0"/>
              <a:t> </a:t>
            </a:r>
            <a:r>
              <a:rPr lang="nl-NL" sz="1900" dirty="0"/>
              <a:t>as well? </a:t>
            </a:r>
            <a:r>
              <a:rPr lang="nl-NL" sz="1900" dirty="0" smtClean="0"/>
              <a:t>But </a:t>
            </a:r>
            <a:r>
              <a:rPr lang="nl-NL" sz="1900" dirty="0" err="1" smtClean="0"/>
              <a:t>then</a:t>
            </a:r>
            <a:r>
              <a:rPr lang="nl-NL" sz="1900" dirty="0"/>
              <a:t>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are </a:t>
            </a:r>
            <a:r>
              <a:rPr lang="nl-NL" sz="1900" dirty="0" err="1" smtClean="0"/>
              <a:t>unicorns</a:t>
            </a:r>
            <a:r>
              <a:rPr lang="nl-NL" sz="1900" dirty="0" smtClean="0"/>
              <a:t>?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1560" y="1787116"/>
            <a:ext cx="85689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i="1" dirty="0" err="1"/>
              <a:t>N</a:t>
            </a:r>
            <a:r>
              <a:rPr lang="nl-NL" sz="1900" i="1" dirty="0" err="1" smtClean="0"/>
              <a:t>ot-unicorn</a:t>
            </a:r>
            <a:r>
              <a:rPr lang="nl-NL" sz="1900" dirty="0" smtClean="0"/>
              <a:t> </a:t>
            </a:r>
            <a:r>
              <a:rPr lang="nl-NL" sz="1900" dirty="0" err="1" smtClean="0"/>
              <a:t>isn’t</a:t>
            </a:r>
            <a:r>
              <a:rPr lang="nl-NL" sz="1900" dirty="0" smtClean="0"/>
              <a:t> a term </a:t>
            </a:r>
            <a:r>
              <a:rPr lang="nl-NL" sz="1900" dirty="0" err="1" smtClean="0"/>
              <a:t>with</a:t>
            </a:r>
            <a:r>
              <a:rPr lang="nl-NL" sz="1900" dirty="0"/>
              <a:t>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.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not-unicorn</a:t>
            </a:r>
            <a:r>
              <a:rPr lang="nl-NL" sz="1900" dirty="0" smtClean="0"/>
              <a:t>)) is </a:t>
            </a:r>
            <a:r>
              <a:rPr lang="nl-NL" sz="1900" dirty="0" err="1" smtClean="0"/>
              <a:t>thus</a:t>
            </a:r>
            <a:r>
              <a:rPr lang="nl-NL" sz="1900" dirty="0" smtClean="0"/>
              <a:t> 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defined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[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is </a:t>
            </a:r>
            <a:r>
              <a:rPr lang="nl-NL" sz="1900" i="1" dirty="0" err="1" smtClean="0"/>
              <a:t>not-unicorn</a:t>
            </a:r>
            <a:r>
              <a:rPr lang="nl-NL" sz="1900" dirty="0"/>
              <a:t>]</a:t>
            </a:r>
            <a:r>
              <a:rPr lang="nl-NL" sz="1900" dirty="0" smtClean="0"/>
              <a:t> does </a:t>
            </a:r>
            <a:r>
              <a:rPr lang="nl-NL" sz="1900" dirty="0" err="1" smtClean="0"/>
              <a:t>not</a:t>
            </a:r>
            <a:r>
              <a:rPr lang="nl-NL" sz="1900" dirty="0" smtClean="0"/>
              <a:t> follow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5536" y="2564904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But is [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is </a:t>
            </a:r>
            <a:r>
              <a:rPr lang="nl-NL" sz="1900" i="1" dirty="0" err="1" smtClean="0"/>
              <a:t>self-identical</a:t>
            </a:r>
            <a:r>
              <a:rPr lang="nl-NL" sz="1900" dirty="0" smtClean="0"/>
              <a:t>]</a:t>
            </a:r>
            <a:r>
              <a:rPr lang="nl-NL" sz="1900" dirty="0"/>
              <a:t> </a:t>
            </a:r>
            <a:r>
              <a:rPr lang="nl-NL" sz="1900" dirty="0" err="1" smtClean="0"/>
              <a:t>true</a:t>
            </a:r>
            <a:r>
              <a:rPr lang="nl-NL" sz="1900" dirty="0" smtClean="0"/>
              <a:t>? Is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 </a:t>
            </a:r>
            <a:r>
              <a:rPr lang="nl-NL" sz="1900" dirty="0" err="1" smtClean="0"/>
              <a:t>thing</a:t>
            </a:r>
            <a:r>
              <a:rPr lang="nl-NL" sz="1900" dirty="0" smtClean="0"/>
              <a:t> 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identical</a:t>
            </a:r>
            <a:r>
              <a:rPr lang="nl-NL" sz="1900" dirty="0" smtClean="0"/>
              <a:t> </a:t>
            </a:r>
            <a:r>
              <a:rPr lang="nl-NL" sz="1900" dirty="0" err="1" smtClean="0"/>
              <a:t>to</a:t>
            </a:r>
            <a:r>
              <a:rPr lang="nl-NL" sz="1900" dirty="0" smtClean="0"/>
              <a:t> </a:t>
            </a:r>
            <a:r>
              <a:rPr lang="nl-NL" sz="1900" dirty="0" err="1" smtClean="0"/>
              <a:t>itself</a:t>
            </a:r>
            <a:r>
              <a:rPr lang="nl-NL" sz="1900" dirty="0" smtClean="0"/>
              <a:t>?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95536" y="3032956"/>
            <a:ext cx="85689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This</a:t>
            </a:r>
            <a:r>
              <a:rPr lang="nl-NL" sz="1900" dirty="0" smtClean="0"/>
              <a:t> </a:t>
            </a:r>
            <a:r>
              <a:rPr lang="nl-NL" sz="1900" dirty="0" err="1" smtClean="0"/>
              <a:t>doesn’t</a:t>
            </a:r>
            <a:r>
              <a:rPr lang="nl-NL" sz="1900" dirty="0" smtClean="0"/>
              <a:t> follow </a:t>
            </a:r>
            <a:r>
              <a:rPr lang="nl-NL" sz="1900" dirty="0" err="1" smtClean="0"/>
              <a:t>either</a:t>
            </a:r>
            <a:r>
              <a:rPr lang="nl-NL" sz="1900" dirty="0" smtClean="0"/>
              <a:t>, </a:t>
            </a:r>
            <a:r>
              <a:rPr lang="nl-NL" sz="1900" dirty="0" err="1" smtClean="0"/>
              <a:t>since</a:t>
            </a:r>
            <a:r>
              <a:rPr lang="nl-NL" sz="1900" dirty="0"/>
              <a:t> </a:t>
            </a:r>
            <a:r>
              <a:rPr lang="nl-NL" sz="1900" i="1" dirty="0" err="1" smtClean="0"/>
              <a:t>self-identical</a:t>
            </a:r>
            <a:r>
              <a:rPr lang="nl-NL" sz="1900" dirty="0" smtClean="0"/>
              <a:t> is a </a:t>
            </a:r>
            <a:r>
              <a:rPr lang="nl-NL" sz="1900" dirty="0" err="1" smtClean="0"/>
              <a:t>relational</a:t>
            </a:r>
            <a:r>
              <a:rPr lang="nl-NL" sz="1900" dirty="0" smtClean="0"/>
              <a:t> property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thus</a:t>
            </a:r>
            <a:r>
              <a:rPr lang="nl-NL" sz="1900" dirty="0" smtClean="0"/>
              <a:t> a </a:t>
            </a:r>
            <a:r>
              <a:rPr lang="nl-NL" sz="1900" i="1" dirty="0" smtClean="0"/>
              <a:t>Cambridge</a:t>
            </a:r>
            <a:r>
              <a:rPr lang="nl-NL" sz="1900" dirty="0" smtClean="0"/>
              <a:t> </a:t>
            </a:r>
            <a:r>
              <a:rPr lang="nl-NL" sz="1900" dirty="0" err="1" smtClean="0"/>
              <a:t>instead</a:t>
            </a:r>
            <a:r>
              <a:rPr lang="nl-NL" sz="1900" dirty="0" smtClean="0"/>
              <a:t> of a </a:t>
            </a:r>
            <a:r>
              <a:rPr lang="nl-NL" sz="1900" i="1" dirty="0" smtClean="0"/>
              <a:t>real</a:t>
            </a:r>
            <a:r>
              <a:rPr lang="nl-NL" sz="1900" dirty="0" smtClean="0"/>
              <a:t> property. It </a:t>
            </a:r>
            <a:r>
              <a:rPr lang="nl-NL" sz="1900" dirty="0" err="1" smtClean="0"/>
              <a:t>doesn’t</a:t>
            </a:r>
            <a:r>
              <a:rPr lang="nl-NL" sz="1900" dirty="0" smtClean="0"/>
              <a:t> </a:t>
            </a:r>
            <a:r>
              <a:rPr lang="nl-NL" sz="1900" dirty="0" err="1" smtClean="0"/>
              <a:t>add</a:t>
            </a:r>
            <a:r>
              <a:rPr lang="nl-NL" sz="1900" dirty="0" smtClean="0"/>
              <a:t> </a:t>
            </a:r>
            <a:r>
              <a:rPr lang="nl-NL" sz="1900" dirty="0" err="1" smtClean="0"/>
              <a:t>to</a:t>
            </a:r>
            <a:r>
              <a:rPr lang="nl-NL" sz="1900" dirty="0" smtClean="0"/>
              <a:t> (or </a:t>
            </a:r>
            <a:r>
              <a:rPr lang="nl-NL" sz="1900" dirty="0" err="1" smtClean="0"/>
              <a:t>modify</a:t>
            </a:r>
            <a:r>
              <a:rPr lang="nl-NL" sz="1900" dirty="0"/>
              <a:t>)</a:t>
            </a:r>
            <a:r>
              <a:rPr lang="nl-NL" sz="1900" dirty="0" smtClean="0"/>
              <a:t> </a:t>
            </a:r>
            <a:r>
              <a:rPr lang="nl-NL" sz="1900" dirty="0" err="1" smtClean="0"/>
              <a:t>its</a:t>
            </a:r>
            <a:r>
              <a:rPr lang="nl-NL" sz="1900" dirty="0" smtClean="0"/>
              <a:t> </a:t>
            </a:r>
            <a:r>
              <a:rPr lang="nl-NL" sz="1900" dirty="0" err="1" smtClean="0"/>
              <a:t>bearer</a:t>
            </a:r>
            <a:endParaRPr lang="nl-NL" sz="19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3774740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Is </a:t>
            </a:r>
            <a:r>
              <a:rPr lang="nl-NL" sz="1900" dirty="0" err="1" smtClean="0"/>
              <a:t>then</a:t>
            </a:r>
            <a:r>
              <a:rPr lang="nl-NL" sz="1900" dirty="0" smtClean="0"/>
              <a:t> [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is </a:t>
            </a:r>
            <a:r>
              <a:rPr lang="nl-NL" sz="1900" i="1" dirty="0" err="1" smtClean="0"/>
              <a:t>knowable</a:t>
            </a:r>
            <a:r>
              <a:rPr lang="nl-NL" sz="1900" dirty="0" smtClean="0"/>
              <a:t>?] </a:t>
            </a:r>
            <a:r>
              <a:rPr lang="nl-NL" sz="1900" dirty="0" err="1" smtClean="0"/>
              <a:t>true</a:t>
            </a:r>
            <a:r>
              <a:rPr lang="nl-NL" sz="1900" dirty="0" smtClean="0"/>
              <a:t>? Is </a:t>
            </a:r>
            <a:r>
              <a:rPr lang="nl-NL" sz="1900" dirty="0" err="1" smtClean="0"/>
              <a:t>there</a:t>
            </a:r>
            <a:r>
              <a:rPr lang="nl-NL" sz="1900" dirty="0" smtClean="0"/>
              <a:t> </a:t>
            </a:r>
            <a:r>
              <a:rPr lang="nl-NL" sz="1900" dirty="0" err="1" smtClean="0"/>
              <a:t>something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is </a:t>
            </a:r>
            <a:r>
              <a:rPr lang="nl-NL" sz="1900" dirty="0" err="1" smtClean="0"/>
              <a:t>unknowable</a:t>
            </a:r>
            <a:r>
              <a:rPr lang="nl-NL" sz="1900" dirty="0" smtClean="0"/>
              <a:t>?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5536" y="4293096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i="1" dirty="0" err="1" smtClean="0"/>
              <a:t>knowable</a:t>
            </a:r>
            <a:r>
              <a:rPr lang="nl-NL" sz="1900" dirty="0" smtClean="0"/>
              <a:t> is a real property, </a:t>
            </a:r>
            <a:r>
              <a:rPr lang="nl-NL" sz="1900" dirty="0" err="1" smtClean="0"/>
              <a:t>then</a:t>
            </a:r>
            <a:r>
              <a:rPr lang="nl-NL" sz="1900" dirty="0" smtClean="0"/>
              <a:t> </a:t>
            </a:r>
            <a:r>
              <a:rPr lang="nl-NL" sz="1900" dirty="0" err="1" smtClean="0"/>
              <a:t>this</a:t>
            </a:r>
            <a:r>
              <a:rPr lang="nl-NL" sz="1900" dirty="0" smtClean="0"/>
              <a:t> is indeed a </a:t>
            </a:r>
            <a:r>
              <a:rPr lang="nl-NL" sz="1900" dirty="0" err="1" smtClean="0"/>
              <a:t>corollary</a:t>
            </a:r>
            <a:r>
              <a:rPr lang="nl-NL" sz="1900" dirty="0"/>
              <a:t> </a:t>
            </a:r>
            <a:r>
              <a:rPr lang="nl-NL" sz="1900" dirty="0" smtClean="0"/>
              <a:t>of the </a:t>
            </a:r>
            <a:r>
              <a:rPr lang="nl-NL" sz="1900" dirty="0" err="1" smtClean="0"/>
              <a:t>conclusion</a:t>
            </a:r>
            <a:r>
              <a:rPr lang="nl-NL" sz="1900" dirty="0" smtClean="0"/>
              <a:t> of the argument. But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i="1" dirty="0" err="1" smtClean="0"/>
              <a:t>knowable</a:t>
            </a:r>
            <a:r>
              <a:rPr lang="nl-NL" sz="1900" dirty="0" smtClean="0"/>
              <a:t> is a Cambridge property, </a:t>
            </a:r>
            <a:r>
              <a:rPr lang="nl-NL" sz="1900" dirty="0" err="1" smtClean="0"/>
              <a:t>it</a:t>
            </a:r>
            <a:r>
              <a:rPr lang="nl-NL" sz="1900" dirty="0" smtClean="0"/>
              <a:t> </a:t>
            </a:r>
            <a:r>
              <a:rPr lang="nl-NL" sz="1900" dirty="0" err="1" smtClean="0"/>
              <a:t>doesn’t</a:t>
            </a:r>
            <a:r>
              <a:rPr lang="nl-NL" sz="1900" dirty="0" smtClean="0"/>
              <a:t> follow. I do in </a:t>
            </a:r>
            <a:r>
              <a:rPr lang="nl-NL" sz="1900" dirty="0" err="1" smtClean="0"/>
              <a:t>fact</a:t>
            </a:r>
            <a:r>
              <a:rPr lang="nl-NL" sz="1900" dirty="0" smtClean="0"/>
              <a:t> </a:t>
            </a:r>
            <a:r>
              <a:rPr lang="nl-NL" sz="1900" dirty="0" err="1" smtClean="0"/>
              <a:t>think</a:t>
            </a:r>
            <a:r>
              <a:rPr lang="nl-NL" sz="1900" dirty="0" smtClean="0"/>
              <a:t> 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i="1" dirty="0" err="1" smtClean="0"/>
              <a:t>knowable</a:t>
            </a:r>
            <a:r>
              <a:rPr lang="nl-NL" sz="1900" dirty="0" smtClean="0"/>
              <a:t> is a Cambridge property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5358916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But </a:t>
            </a:r>
            <a:r>
              <a:rPr lang="nl-NL" sz="1900" dirty="0" err="1" smtClean="0"/>
              <a:t>what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are </a:t>
            </a:r>
            <a:r>
              <a:rPr lang="nl-NL" sz="1900" dirty="0" err="1" smtClean="0"/>
              <a:t>unknowable</a:t>
            </a:r>
            <a:r>
              <a:rPr lang="nl-NL" sz="1900" dirty="0" smtClean="0"/>
              <a:t> </a:t>
            </a:r>
            <a:r>
              <a:rPr lang="nl-NL" sz="1900" dirty="0" err="1" smtClean="0"/>
              <a:t>things</a:t>
            </a:r>
            <a:r>
              <a:rPr lang="nl-NL" sz="1900" dirty="0" smtClean="0"/>
              <a:t>? </a:t>
            </a:r>
            <a:r>
              <a:rPr lang="nl-NL" sz="1900" dirty="0" err="1" smtClean="0"/>
              <a:t>Wouldn’t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reject</a:t>
            </a:r>
            <a:r>
              <a:rPr lang="nl-NL" sz="1900" dirty="0" smtClean="0"/>
              <a:t> the first </a:t>
            </a:r>
            <a:r>
              <a:rPr lang="nl-NL" sz="1900" dirty="0" err="1" smtClean="0"/>
              <a:t>premise</a:t>
            </a:r>
            <a:r>
              <a:rPr lang="nl-NL" sz="1900" dirty="0" smtClean="0"/>
              <a:t> of </a:t>
            </a:r>
            <a:r>
              <a:rPr lang="nl-NL" sz="1900" dirty="0" err="1" smtClean="0"/>
              <a:t>my</a:t>
            </a:r>
            <a:r>
              <a:rPr lang="nl-NL" sz="1900" dirty="0" smtClean="0"/>
              <a:t> </a:t>
            </a:r>
            <a:r>
              <a:rPr lang="nl-NL" sz="1900" i="1" dirty="0" err="1" smtClean="0"/>
              <a:t>modal-epistemic</a:t>
            </a:r>
            <a:r>
              <a:rPr lang="nl-NL" sz="1900" i="1" dirty="0" smtClean="0"/>
              <a:t> argument </a:t>
            </a:r>
            <a:r>
              <a:rPr lang="nl-NL" sz="1900" dirty="0" err="1" smtClean="0"/>
              <a:t>for</a:t>
            </a:r>
            <a:r>
              <a:rPr lang="nl-NL" sz="1900" dirty="0" smtClean="0"/>
              <a:t> the </a:t>
            </a:r>
            <a:r>
              <a:rPr lang="nl-NL" sz="1900" dirty="0" err="1" smtClean="0"/>
              <a:t>existence</a:t>
            </a:r>
            <a:r>
              <a:rPr lang="nl-NL" sz="1900" dirty="0" smtClean="0"/>
              <a:t> of God?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6021288"/>
            <a:ext cx="9001000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No,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/>
              <a:t>t</a:t>
            </a:r>
            <a:r>
              <a:rPr lang="nl-NL" sz="1900" dirty="0" smtClean="0"/>
              <a:t>he </a:t>
            </a:r>
            <a:r>
              <a:rPr lang="nl-NL" sz="1900" i="1" dirty="0" err="1" smtClean="0"/>
              <a:t>refined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version</a:t>
            </a:r>
            <a:r>
              <a:rPr lang="nl-NL" sz="1900" dirty="0"/>
              <a:t> </a:t>
            </a:r>
            <a:r>
              <a:rPr lang="nl-NL" sz="1900" dirty="0" smtClean="0"/>
              <a:t>of the </a:t>
            </a:r>
            <a:r>
              <a:rPr lang="nl-NL" sz="1900" dirty="0" err="1" smtClean="0"/>
              <a:t>modal-epistemic</a:t>
            </a:r>
            <a:r>
              <a:rPr lang="nl-NL" sz="1900" dirty="0" smtClean="0"/>
              <a:t> argument is compatible </a:t>
            </a:r>
            <a:r>
              <a:rPr lang="nl-NL" sz="1900" dirty="0" err="1" smtClean="0"/>
              <a:t>with</a:t>
            </a:r>
            <a:r>
              <a:rPr lang="nl-NL" sz="1900" dirty="0" smtClean="0"/>
              <a:t> </a:t>
            </a:r>
            <a:r>
              <a:rPr lang="nl-NL" sz="1900" dirty="0" err="1" smtClean="0"/>
              <a:t>there</a:t>
            </a:r>
            <a:r>
              <a:rPr lang="nl-NL" sz="1900" dirty="0" smtClean="0"/>
              <a:t> </a:t>
            </a:r>
            <a:r>
              <a:rPr lang="nl-NL" sz="1900" dirty="0" err="1" smtClean="0"/>
              <a:t>possibly</a:t>
            </a:r>
            <a:r>
              <a:rPr lang="nl-NL" sz="1900" dirty="0" smtClean="0"/>
              <a:t>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unknowable</a:t>
            </a:r>
            <a:r>
              <a:rPr lang="nl-NL" sz="1900" dirty="0"/>
              <a:t> </a:t>
            </a:r>
            <a:r>
              <a:rPr lang="nl-NL" sz="1900" dirty="0" err="1" smtClean="0"/>
              <a:t>facts</a:t>
            </a:r>
            <a:r>
              <a:rPr lang="nl-NL" sz="1900" dirty="0" smtClean="0"/>
              <a:t>, </a:t>
            </a:r>
            <a:r>
              <a:rPr lang="nl-NL" sz="1900" dirty="0" err="1" smtClean="0"/>
              <a:t>such</a:t>
            </a:r>
            <a:r>
              <a:rPr lang="nl-NL" sz="1900" dirty="0" smtClean="0"/>
              <a:t> as </a:t>
            </a:r>
            <a:r>
              <a:rPr lang="nl-NL" sz="1900" i="1" dirty="0" smtClean="0"/>
              <a:t>John </a:t>
            </a:r>
            <a:r>
              <a:rPr lang="nl-NL" sz="1900" i="1" dirty="0" err="1" smtClean="0"/>
              <a:t>left</a:t>
            </a:r>
            <a:r>
              <a:rPr lang="nl-NL" sz="1900" i="1" dirty="0" smtClean="0"/>
              <a:t> Amsterdam </a:t>
            </a:r>
            <a:r>
              <a:rPr lang="nl-NL" sz="1900" i="1" dirty="0" err="1" smtClean="0"/>
              <a:t>and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nobody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knows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it</a:t>
            </a:r>
            <a:r>
              <a:rPr lang="nl-NL" sz="1900" i="1" dirty="0" smtClean="0"/>
              <a:t> </a:t>
            </a:r>
            <a:endParaRPr lang="nl-NL" sz="1900" dirty="0" smtClean="0"/>
          </a:p>
        </p:txBody>
      </p:sp>
    </p:spTree>
    <p:extLst>
      <p:ext uri="{BB962C8B-B14F-4D97-AF65-F5344CB8AC3E}">
        <p14:creationId xmlns:p14="http://schemas.microsoft.com/office/powerpoint/2010/main" val="54858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1" grpId="0"/>
      <p:bldP spid="22" grpId="0"/>
      <p:bldP spid="12" grpId="0"/>
      <p:bldP spid="14" grpId="0"/>
      <p:bldP spid="1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371600" y="26125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dirty="0" err="1" smtClean="0">
                <a:solidFill>
                  <a:srgbClr val="0070C0"/>
                </a:solidFill>
              </a:rPr>
              <a:t>Thank</a:t>
            </a:r>
            <a:r>
              <a:rPr lang="nl-NL" sz="2800" dirty="0" smtClean="0">
                <a:solidFill>
                  <a:srgbClr val="0070C0"/>
                </a:solidFill>
              </a:rPr>
              <a:t> </a:t>
            </a:r>
            <a:r>
              <a:rPr lang="nl-NL" sz="2800" dirty="0" err="1" smtClean="0">
                <a:solidFill>
                  <a:srgbClr val="0070C0"/>
                </a:solidFill>
              </a:rPr>
              <a:t>You</a:t>
            </a:r>
            <a:endParaRPr lang="nl-NL" sz="2800" dirty="0" smtClean="0">
              <a:solidFill>
                <a:srgbClr val="0070C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Slides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</a:t>
            </a:r>
            <a:r>
              <a:rPr lang="nl-NL" sz="2400" dirty="0" smtClean="0"/>
              <a:t> at </a:t>
            </a:r>
            <a:r>
              <a:rPr lang="nl-NL" sz="2400" i="1" dirty="0" err="1" smtClean="0"/>
              <a:t>gjerutten.nl</a:t>
            </a:r>
            <a:endParaRPr kumimoji="0" lang="nl-NL" sz="2400" i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5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/>
              <a:t>P</a:t>
            </a:r>
            <a:r>
              <a:rPr lang="nl-NL" sz="3200" dirty="0" err="1" smtClean="0"/>
              <a:t>reliminaries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4" y="1196752"/>
            <a:ext cx="8856984" cy="519044"/>
          </a:xfrm>
        </p:spPr>
        <p:txBody>
          <a:bodyPr>
            <a:noAutofit/>
          </a:bodyPr>
          <a:lstStyle/>
          <a:p>
            <a:r>
              <a:rPr lang="nl-NL" sz="1900" dirty="0"/>
              <a:t>A</a:t>
            </a:r>
            <a:r>
              <a:rPr lang="nl-NL" sz="1900" dirty="0" smtClean="0"/>
              <a:t> </a:t>
            </a:r>
            <a:r>
              <a:rPr lang="nl-NL" sz="1900" i="1" dirty="0" err="1" smtClean="0"/>
              <a:t>semantic</a:t>
            </a:r>
            <a:r>
              <a:rPr lang="nl-NL" sz="1900" i="1" dirty="0" smtClean="0"/>
              <a:t> argument</a:t>
            </a:r>
            <a:r>
              <a:rPr lang="nl-NL" sz="1900" dirty="0" smtClean="0"/>
              <a:t> is a </a:t>
            </a:r>
            <a:r>
              <a:rPr lang="nl-NL" sz="1900" dirty="0" err="1" smtClean="0"/>
              <a:t>deductive</a:t>
            </a:r>
            <a:r>
              <a:rPr lang="nl-NL" sz="1900" dirty="0" smtClean="0"/>
              <a:t> argument </a:t>
            </a:r>
            <a:r>
              <a:rPr lang="nl-NL" sz="1900" dirty="0" err="1" smtClean="0"/>
              <a:t>from</a:t>
            </a:r>
            <a:r>
              <a:rPr lang="nl-NL" sz="1900" dirty="0" smtClean="0"/>
              <a:t> </a:t>
            </a:r>
            <a:r>
              <a:rPr lang="nl-NL" sz="1900" dirty="0" err="1" smtClean="0"/>
              <a:t>some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theory</a:t>
            </a:r>
            <a:r>
              <a:rPr lang="nl-NL" sz="1900" i="1" dirty="0" smtClean="0"/>
              <a:t> of </a:t>
            </a:r>
            <a:r>
              <a:rPr lang="nl-NL" sz="1900" i="1" dirty="0" err="1" smtClean="0"/>
              <a:t>meaning</a:t>
            </a:r>
            <a:r>
              <a:rPr lang="nl-NL" sz="1900" dirty="0" smtClean="0"/>
              <a:t>. </a:t>
            </a:r>
            <a:r>
              <a:rPr lang="nl-NL" sz="1900" dirty="0" err="1" smtClean="0"/>
              <a:t>So</a:t>
            </a:r>
            <a:r>
              <a:rPr lang="nl-NL" sz="1900" dirty="0" smtClean="0"/>
              <a:t>,    the </a:t>
            </a:r>
            <a:r>
              <a:rPr lang="nl-NL" sz="1900" dirty="0" err="1" smtClean="0"/>
              <a:t>argument’s</a:t>
            </a:r>
            <a:r>
              <a:rPr lang="nl-NL" sz="1900" dirty="0" smtClean="0"/>
              <a:t> </a:t>
            </a:r>
            <a:r>
              <a:rPr lang="nl-NL" sz="1900" dirty="0" err="1" smtClean="0"/>
              <a:t>conclusion</a:t>
            </a:r>
            <a:r>
              <a:rPr lang="nl-NL" sz="1900" dirty="0" smtClean="0"/>
              <a:t> is </a:t>
            </a:r>
            <a:r>
              <a:rPr lang="nl-NL" sz="1900" dirty="0" err="1" smtClean="0"/>
              <a:t>entailed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dirty="0" err="1" smtClean="0"/>
              <a:t>one</a:t>
            </a:r>
            <a:r>
              <a:rPr lang="nl-NL" sz="1900" dirty="0" smtClean="0"/>
              <a:t> or more </a:t>
            </a:r>
            <a:r>
              <a:rPr lang="nl-NL" sz="1900" dirty="0" err="1" smtClean="0"/>
              <a:t>premises</a:t>
            </a:r>
            <a:r>
              <a:rPr lang="nl-NL" sz="1900" dirty="0" smtClean="0"/>
              <a:t> </a:t>
            </a:r>
            <a:r>
              <a:rPr lang="nl-NL" sz="1900" dirty="0" err="1" smtClean="0"/>
              <a:t>about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i="1" dirty="0" smtClean="0"/>
              <a:t> </a:t>
            </a:r>
          </a:p>
          <a:p>
            <a:endParaRPr lang="nl-NL" sz="1900" dirty="0"/>
          </a:p>
          <a:p>
            <a:endParaRPr lang="nl-NL" sz="1900" dirty="0" smtClean="0"/>
          </a:p>
          <a:p>
            <a:endParaRPr lang="nl-NL" sz="19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1520" y="3673008"/>
            <a:ext cx="81369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1900" dirty="0" smtClean="0"/>
              <a:t>A property is </a:t>
            </a:r>
            <a:r>
              <a:rPr lang="nl-NL" sz="1900" i="1" dirty="0" smtClean="0"/>
              <a:t>real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it</a:t>
            </a:r>
            <a:r>
              <a:rPr lang="nl-NL" sz="1900" dirty="0" smtClean="0"/>
              <a:t> </a:t>
            </a:r>
            <a:r>
              <a:rPr lang="nl-NL" sz="1900" dirty="0" err="1" smtClean="0"/>
              <a:t>adds</a:t>
            </a:r>
            <a:r>
              <a:rPr lang="nl-NL" sz="1900" dirty="0" smtClean="0"/>
              <a:t> </a:t>
            </a:r>
            <a:r>
              <a:rPr lang="nl-NL" sz="1900" dirty="0" err="1" smtClean="0"/>
              <a:t>something</a:t>
            </a:r>
            <a:r>
              <a:rPr lang="nl-NL" sz="1900" dirty="0"/>
              <a:t> </a:t>
            </a:r>
            <a:r>
              <a:rPr lang="nl-NL" sz="1900" dirty="0" err="1" smtClean="0"/>
              <a:t>to</a:t>
            </a:r>
            <a:r>
              <a:rPr lang="nl-NL" sz="1900" dirty="0"/>
              <a:t> </a:t>
            </a:r>
            <a:r>
              <a:rPr lang="nl-NL" sz="1900" dirty="0" smtClean="0"/>
              <a:t>(or is a </a:t>
            </a:r>
            <a:r>
              <a:rPr lang="nl-NL" sz="1900" dirty="0" err="1" smtClean="0"/>
              <a:t>modification</a:t>
            </a:r>
            <a:r>
              <a:rPr lang="nl-NL" sz="1900" dirty="0" smtClean="0"/>
              <a:t> of) </a:t>
            </a:r>
            <a:r>
              <a:rPr lang="nl-NL" sz="1900" dirty="0" err="1" smtClean="0"/>
              <a:t>its</a:t>
            </a:r>
            <a:r>
              <a:rPr lang="nl-NL" sz="1900" dirty="0" smtClean="0"/>
              <a:t> </a:t>
            </a:r>
            <a:r>
              <a:rPr lang="nl-NL" sz="1900" dirty="0" err="1" smtClean="0"/>
              <a:t>bearer</a:t>
            </a:r>
            <a:r>
              <a:rPr lang="nl-NL" sz="1900" dirty="0" smtClean="0"/>
              <a:t>. </a:t>
            </a:r>
            <a:r>
              <a:rPr lang="nl-NL" sz="1900" dirty="0" err="1" smtClean="0"/>
              <a:t>Properties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are </a:t>
            </a:r>
            <a:r>
              <a:rPr lang="nl-NL" sz="1900" dirty="0" err="1" smtClean="0"/>
              <a:t>not</a:t>
            </a:r>
            <a:r>
              <a:rPr lang="nl-NL" sz="1900" dirty="0" smtClean="0"/>
              <a:t> real are </a:t>
            </a:r>
            <a:r>
              <a:rPr lang="nl-NL" sz="1900" dirty="0" err="1" smtClean="0"/>
              <a:t>called</a:t>
            </a:r>
            <a:r>
              <a:rPr lang="nl-NL" sz="1900" dirty="0" smtClean="0"/>
              <a:t> </a:t>
            </a:r>
            <a:r>
              <a:rPr lang="nl-NL" sz="1900" i="1" dirty="0" smtClean="0"/>
              <a:t>Cambridge </a:t>
            </a:r>
            <a:r>
              <a:rPr lang="nl-NL" sz="1900" dirty="0" err="1" smtClean="0"/>
              <a:t>properties</a:t>
            </a:r>
            <a:endParaRPr lang="nl-NL" sz="19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61864" y="4393088"/>
            <a:ext cx="870262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nl-NL" sz="1900" dirty="0" err="1"/>
              <a:t>S</a:t>
            </a:r>
            <a:r>
              <a:rPr lang="nl-NL" sz="1900" dirty="0" err="1" smtClean="0"/>
              <a:t>ome</a:t>
            </a:r>
            <a:r>
              <a:rPr lang="nl-NL" sz="1900" dirty="0" smtClean="0"/>
              <a:t> </a:t>
            </a:r>
            <a:r>
              <a:rPr lang="nl-NL" sz="1900" dirty="0" err="1" smtClean="0"/>
              <a:t>examples</a:t>
            </a:r>
            <a:r>
              <a:rPr lang="nl-NL" sz="1900" dirty="0" smtClean="0"/>
              <a:t> of </a:t>
            </a:r>
            <a:r>
              <a:rPr lang="nl-NL" sz="1900" i="1" dirty="0" smtClean="0"/>
              <a:t>real</a:t>
            </a:r>
            <a:r>
              <a:rPr lang="nl-NL" sz="1900" dirty="0" smtClean="0"/>
              <a:t> </a:t>
            </a:r>
            <a:r>
              <a:rPr lang="nl-NL" sz="1900" dirty="0" err="1" smtClean="0"/>
              <a:t>properties</a:t>
            </a:r>
            <a:r>
              <a:rPr lang="nl-NL" sz="1900" dirty="0" smtClean="0"/>
              <a:t>: </a:t>
            </a:r>
            <a:r>
              <a:rPr lang="nl-NL" sz="1900" dirty="0" err="1" smtClean="0"/>
              <a:t>being</a:t>
            </a:r>
            <a:r>
              <a:rPr lang="nl-NL" sz="1900" dirty="0" smtClean="0"/>
              <a:t> red,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triangular</a:t>
            </a:r>
            <a:r>
              <a:rPr lang="nl-NL" sz="1900" dirty="0" smtClean="0"/>
              <a:t>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a man,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a </a:t>
            </a:r>
            <a:r>
              <a:rPr lang="nl-NL" sz="1900" dirty="0" err="1" smtClean="0"/>
              <a:t>table</a:t>
            </a:r>
            <a:r>
              <a:rPr lang="nl-NL" sz="1900" dirty="0" smtClean="0"/>
              <a:t>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material</a:t>
            </a:r>
            <a:r>
              <a:rPr lang="nl-NL" sz="1900" dirty="0" smtClean="0"/>
              <a:t>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contingent,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in love, </a:t>
            </a:r>
            <a:r>
              <a:rPr lang="nl-NL" sz="1900" dirty="0" err="1" smtClean="0"/>
              <a:t>knowing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1+1=2 </a:t>
            </a:r>
            <a:endParaRPr lang="nl-NL" sz="1900" dirty="0"/>
          </a:p>
        </p:txBody>
      </p:sp>
      <p:sp>
        <p:nvSpPr>
          <p:cNvPr id="8" name="Rectangle 7"/>
          <p:cNvSpPr/>
          <p:nvPr/>
        </p:nvSpPr>
        <p:spPr>
          <a:xfrm>
            <a:off x="261864" y="5339824"/>
            <a:ext cx="870262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nl-NL" sz="1900" dirty="0" err="1" smtClean="0"/>
              <a:t>Some</a:t>
            </a:r>
            <a:r>
              <a:rPr lang="nl-NL" sz="1900" dirty="0" smtClean="0"/>
              <a:t> </a:t>
            </a:r>
            <a:r>
              <a:rPr lang="nl-NL" sz="1900" dirty="0" err="1" smtClean="0"/>
              <a:t>examples</a:t>
            </a:r>
            <a:r>
              <a:rPr lang="nl-NL" sz="1900" dirty="0" smtClean="0"/>
              <a:t> of </a:t>
            </a:r>
            <a:r>
              <a:rPr lang="nl-NL" sz="1900" i="1" dirty="0" smtClean="0"/>
              <a:t>Cambridge</a:t>
            </a:r>
            <a:r>
              <a:rPr lang="nl-NL" sz="1900" dirty="0" smtClean="0"/>
              <a:t> </a:t>
            </a:r>
            <a:r>
              <a:rPr lang="nl-NL" sz="1900" dirty="0" err="1" smtClean="0"/>
              <a:t>properties</a:t>
            </a:r>
            <a:r>
              <a:rPr lang="nl-NL" sz="1900" dirty="0" smtClean="0"/>
              <a:t>: </a:t>
            </a:r>
            <a:r>
              <a:rPr lang="nl-NL" sz="1900" dirty="0" err="1" smtClean="0"/>
              <a:t>being</a:t>
            </a:r>
            <a:r>
              <a:rPr lang="nl-NL" sz="1900" dirty="0" smtClean="0"/>
              <a:t> the </a:t>
            </a:r>
            <a:r>
              <a:rPr lang="nl-NL" sz="1900" dirty="0" err="1" smtClean="0"/>
              <a:t>only</a:t>
            </a:r>
            <a:r>
              <a:rPr lang="nl-NL" sz="1900" dirty="0" smtClean="0"/>
              <a:t> </a:t>
            </a:r>
            <a:r>
              <a:rPr lang="nl-NL" sz="1900" dirty="0" err="1" smtClean="0"/>
              <a:t>thing</a:t>
            </a:r>
            <a:r>
              <a:rPr lang="nl-NL" sz="1900" dirty="0" smtClean="0"/>
              <a:t> in the </a:t>
            </a:r>
            <a:r>
              <a:rPr lang="nl-NL" sz="1900" dirty="0" err="1" smtClean="0"/>
              <a:t>world</a:t>
            </a:r>
            <a:r>
              <a:rPr lang="nl-NL" sz="1900" dirty="0" smtClean="0"/>
              <a:t>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to the </a:t>
            </a:r>
            <a:r>
              <a:rPr lang="nl-NL" sz="1900" dirty="0" err="1" smtClean="0"/>
              <a:t>south</a:t>
            </a:r>
            <a:r>
              <a:rPr lang="nl-NL" sz="1900" dirty="0" smtClean="0"/>
              <a:t> of Paris,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loved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Brigitte,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thought</a:t>
            </a:r>
            <a:r>
              <a:rPr lang="nl-NL" sz="1900" dirty="0" smtClean="0"/>
              <a:t> of </a:t>
            </a:r>
            <a:r>
              <a:rPr lang="nl-NL" sz="1900" dirty="0" err="1" smtClean="0"/>
              <a:t>by</a:t>
            </a:r>
            <a:r>
              <a:rPr lang="nl-NL" sz="1900" dirty="0" smtClean="0"/>
              <a:t> Mark,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self-identical</a:t>
            </a:r>
            <a:r>
              <a:rPr lang="nl-NL" sz="1900" dirty="0" smtClean="0"/>
              <a:t>, </a:t>
            </a:r>
            <a:r>
              <a:rPr lang="nl-NL" sz="1900" dirty="0" err="1" smtClean="0"/>
              <a:t>being</a:t>
            </a:r>
            <a:r>
              <a:rPr lang="nl-NL" sz="1900" dirty="0" smtClean="0"/>
              <a:t> </a:t>
            </a:r>
            <a:r>
              <a:rPr lang="nl-NL" sz="1900" dirty="0" err="1" smtClean="0"/>
              <a:t>such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1+1=2</a:t>
            </a:r>
            <a:endParaRPr lang="nl-NL" sz="19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1931821"/>
            <a:ext cx="8892480" cy="633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I propose</a:t>
            </a:r>
            <a:r>
              <a:rPr lang="nl-NL" sz="1900" dirty="0"/>
              <a:t> </a:t>
            </a:r>
            <a:r>
              <a:rPr lang="nl-NL" sz="1900" dirty="0" smtClean="0"/>
              <a:t>a </a:t>
            </a:r>
            <a:r>
              <a:rPr lang="nl-NL" sz="1900" dirty="0" err="1" smtClean="0"/>
              <a:t>semantic</a:t>
            </a:r>
            <a:r>
              <a:rPr lang="nl-NL" sz="1900" dirty="0" smtClean="0"/>
              <a:t> argument </a:t>
            </a:r>
            <a:r>
              <a:rPr lang="nl-NL" sz="1900" dirty="0" err="1" smtClean="0"/>
              <a:t>for</a:t>
            </a:r>
            <a:r>
              <a:rPr lang="nl-NL" sz="1900" dirty="0" smtClean="0"/>
              <a:t> the </a:t>
            </a:r>
            <a:r>
              <a:rPr lang="nl-NL" sz="1900" i="1" dirty="0" err="1" smtClean="0"/>
              <a:t>ontological</a:t>
            </a:r>
            <a:r>
              <a:rPr lang="nl-NL" sz="1900" i="1" dirty="0" smtClean="0"/>
              <a:t> claim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are </a:t>
            </a:r>
            <a:r>
              <a:rPr lang="nl-NL" sz="1900" dirty="0" err="1" smtClean="0"/>
              <a:t>no</a:t>
            </a:r>
            <a:r>
              <a:rPr lang="nl-NL" sz="1900" dirty="0" smtClean="0"/>
              <a:t>  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 </a:t>
            </a:r>
            <a:r>
              <a:rPr lang="nl-NL" sz="1900" dirty="0" err="1" smtClean="0"/>
              <a:t>real</a:t>
            </a:r>
            <a:r>
              <a:rPr lang="nl-NL" sz="1900" dirty="0" smtClean="0"/>
              <a:t> </a:t>
            </a:r>
            <a:r>
              <a:rPr lang="nl-NL" sz="1900" dirty="0" err="1" smtClean="0"/>
              <a:t>properties</a:t>
            </a:r>
            <a:endParaRPr lang="nl-NL" sz="1900" i="1" dirty="0" smtClean="0"/>
          </a:p>
          <a:p>
            <a:pPr marL="0" indent="0">
              <a:buFont typeface="Arial" pitchFamily="34" charset="0"/>
              <a:buNone/>
            </a:pPr>
            <a:endParaRPr lang="nl-NL" sz="1900" dirty="0" smtClean="0"/>
          </a:p>
          <a:p>
            <a:endParaRPr lang="nl-NL" sz="1900" dirty="0" smtClean="0"/>
          </a:p>
          <a:p>
            <a:pPr marL="0" indent="0">
              <a:buNone/>
            </a:pPr>
            <a:endParaRPr lang="nl-NL" sz="1900" dirty="0" smtClean="0"/>
          </a:p>
          <a:p>
            <a:endParaRPr lang="nl-NL" sz="1900" dirty="0" smtClean="0"/>
          </a:p>
          <a:p>
            <a:endParaRPr lang="nl-NL" sz="19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61864" y="3199884"/>
            <a:ext cx="8388424" cy="44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Thus</a:t>
            </a:r>
            <a:r>
              <a:rPr lang="nl-NL" sz="1900" dirty="0" smtClean="0"/>
              <a:t> the </a:t>
            </a:r>
            <a:r>
              <a:rPr lang="nl-NL" sz="1900" dirty="0" err="1" smtClean="0"/>
              <a:t>ontological</a:t>
            </a:r>
            <a:r>
              <a:rPr lang="nl-NL" sz="1900" dirty="0" smtClean="0"/>
              <a:t> claim </a:t>
            </a:r>
            <a:r>
              <a:rPr lang="nl-NL" sz="1900" dirty="0" err="1" smtClean="0"/>
              <a:t>can</a:t>
            </a:r>
            <a:r>
              <a:rPr lang="nl-NL" sz="1900" dirty="0" smtClean="0"/>
              <a:t> </a:t>
            </a:r>
            <a:r>
              <a:rPr lang="nl-NL" sz="1900" dirty="0" err="1" smtClean="0"/>
              <a:t>be</a:t>
            </a:r>
            <a:r>
              <a:rPr lang="nl-NL" sz="1900" dirty="0" smtClean="0"/>
              <a:t> </a:t>
            </a:r>
            <a:r>
              <a:rPr lang="nl-NL" sz="1900" dirty="0" err="1" smtClean="0"/>
              <a:t>phrased</a:t>
            </a:r>
            <a:r>
              <a:rPr lang="nl-NL" sz="1900" dirty="0" smtClean="0"/>
              <a:t> as: </a:t>
            </a:r>
            <a:r>
              <a:rPr lang="nl-NL" sz="1900" b="1" dirty="0" smtClean="0"/>
              <a:t>∀P(</a:t>
            </a:r>
            <a:r>
              <a:rPr lang="nl-NL" sz="1900" b="1" dirty="0" err="1" smtClean="0"/>
              <a:t>Real</a:t>
            </a:r>
            <a:r>
              <a:rPr lang="nl-NL" sz="1900" b="1" dirty="0" smtClean="0"/>
              <a:t>(P) → ∃x¬P(x)) </a:t>
            </a:r>
            <a:endParaRPr lang="nl-NL" sz="1900" dirty="0" smtClean="0"/>
          </a:p>
          <a:p>
            <a:endParaRPr lang="nl-NL" sz="1800" dirty="0" smtClean="0"/>
          </a:p>
          <a:p>
            <a:endParaRPr lang="nl-NL" sz="18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1864" y="2693932"/>
            <a:ext cx="8363272" cy="519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A property is </a:t>
            </a:r>
            <a:r>
              <a:rPr lang="nl-NL" sz="1900" i="1" dirty="0" err="1" smtClean="0"/>
              <a:t>universally</a:t>
            </a:r>
            <a:r>
              <a:rPr lang="nl-NL" sz="1900" i="1" dirty="0" smtClean="0"/>
              <a:t> held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only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has </a:t>
            </a:r>
            <a:r>
              <a:rPr lang="nl-NL" sz="1900" dirty="0" err="1" smtClean="0"/>
              <a:t>it</a:t>
            </a:r>
            <a:endParaRPr lang="nl-NL" sz="1900" dirty="0" smtClean="0"/>
          </a:p>
          <a:p>
            <a:endParaRPr lang="nl-NL" sz="1900" dirty="0" smtClean="0"/>
          </a:p>
          <a:p>
            <a:endParaRPr lang="nl-NL" sz="1900" dirty="0" smtClean="0"/>
          </a:p>
          <a:p>
            <a:endParaRPr lang="nl-NL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933056"/>
            <a:ext cx="9001000" cy="1036712"/>
          </a:xfrm>
        </p:spPr>
        <p:txBody>
          <a:bodyPr>
            <a:normAutofit/>
          </a:bodyPr>
          <a:lstStyle/>
          <a:p>
            <a:r>
              <a:rPr lang="nl-NL" sz="1900" dirty="0" err="1" smtClean="0"/>
              <a:t>So</a:t>
            </a:r>
            <a:r>
              <a:rPr lang="nl-NL" sz="1900" dirty="0" smtClean="0"/>
              <a:t>, in (</a:t>
            </a:r>
            <a:r>
              <a:rPr lang="nl-NL" sz="1900" dirty="0" err="1" smtClean="0"/>
              <a:t>neo</a:t>
            </a:r>
            <a:r>
              <a:rPr lang="nl-NL" sz="1900" dirty="0" smtClean="0"/>
              <a:t>-)</a:t>
            </a:r>
            <a:r>
              <a:rPr lang="nl-NL" sz="1900" dirty="0" err="1" smtClean="0"/>
              <a:t>Fregean</a:t>
            </a:r>
            <a:r>
              <a:rPr lang="nl-NL" sz="1900" dirty="0" smtClean="0"/>
              <a:t> </a:t>
            </a:r>
            <a:r>
              <a:rPr lang="nl-NL" sz="1900" dirty="0" err="1" smtClean="0"/>
              <a:t>linguistics</a:t>
            </a:r>
            <a:r>
              <a:rPr lang="nl-NL" sz="1900" dirty="0" smtClean="0"/>
              <a:t>, </a:t>
            </a:r>
            <a:r>
              <a:rPr lang="nl-NL" sz="1900" dirty="0" err="1" smtClean="0"/>
              <a:t>terms</a:t>
            </a:r>
            <a:r>
              <a:rPr lang="nl-NL" sz="1900" dirty="0" smtClean="0"/>
              <a:t> have a </a:t>
            </a:r>
            <a:r>
              <a:rPr lang="nl-NL" sz="1900" i="1" dirty="0" err="1" smtClean="0"/>
              <a:t>meaning</a:t>
            </a:r>
            <a:r>
              <a:rPr lang="nl-NL" sz="1900" dirty="0" smtClean="0"/>
              <a:t> (</a:t>
            </a:r>
            <a:r>
              <a:rPr lang="nl-NL" sz="1900" dirty="0" err="1" smtClean="0"/>
              <a:t>intension</a:t>
            </a:r>
            <a:r>
              <a:rPr lang="nl-NL" sz="1900" dirty="0" smtClean="0"/>
              <a:t>, content, mode         of </a:t>
            </a:r>
            <a:r>
              <a:rPr lang="nl-NL" sz="1900" dirty="0" err="1" smtClean="0"/>
              <a:t>presentation</a:t>
            </a:r>
            <a:r>
              <a:rPr lang="nl-NL" sz="1900" dirty="0" smtClean="0"/>
              <a:t>) and a </a:t>
            </a:r>
            <a:r>
              <a:rPr lang="nl-NL" sz="1900" i="1" dirty="0" err="1" smtClean="0"/>
              <a:t>reference</a:t>
            </a:r>
            <a:r>
              <a:rPr lang="nl-NL" sz="1900" dirty="0" smtClean="0"/>
              <a:t> (</a:t>
            </a:r>
            <a:r>
              <a:rPr lang="nl-NL" sz="1900" dirty="0" err="1" smtClean="0"/>
              <a:t>extension</a:t>
            </a:r>
            <a:r>
              <a:rPr lang="nl-NL" sz="1900" dirty="0" smtClean="0"/>
              <a:t>, </a:t>
            </a:r>
            <a:r>
              <a:rPr lang="nl-NL" sz="1900" dirty="0" err="1" smtClean="0"/>
              <a:t>designation</a:t>
            </a:r>
            <a:r>
              <a:rPr lang="nl-NL" sz="1900" dirty="0" smtClean="0"/>
              <a:t>). A term </a:t>
            </a:r>
            <a:r>
              <a:rPr lang="nl-NL" sz="1900" i="1" dirty="0" err="1" smtClean="0"/>
              <a:t>expresses</a:t>
            </a:r>
            <a:r>
              <a:rPr lang="nl-NL" sz="1900" i="1" dirty="0" smtClean="0"/>
              <a:t> </a:t>
            </a:r>
            <a:r>
              <a:rPr lang="nl-NL" sz="1900" dirty="0" err="1" smtClean="0"/>
              <a:t>its</a:t>
            </a:r>
            <a:r>
              <a:rPr lang="nl-NL" sz="1900" dirty="0" smtClean="0"/>
              <a:t>             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and </a:t>
            </a:r>
            <a:r>
              <a:rPr lang="nl-NL" sz="1900" i="1" dirty="0" err="1" smtClean="0"/>
              <a:t>designates</a:t>
            </a:r>
            <a:r>
              <a:rPr lang="nl-NL" sz="1900" dirty="0" smtClean="0"/>
              <a:t> </a:t>
            </a:r>
            <a:r>
              <a:rPr lang="nl-NL" sz="1900" dirty="0" err="1" smtClean="0"/>
              <a:t>its</a:t>
            </a:r>
            <a:r>
              <a:rPr lang="nl-NL" sz="1900" dirty="0" smtClean="0"/>
              <a:t>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</a:t>
            </a:r>
            <a:endParaRPr lang="nl-NL" sz="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340768"/>
            <a:ext cx="842493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The class of </a:t>
            </a:r>
            <a:r>
              <a:rPr lang="nl-NL" sz="1900" dirty="0" err="1" smtClean="0"/>
              <a:t>linguistic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expressions</a:t>
            </a:r>
            <a:r>
              <a:rPr lang="nl-NL" sz="1900" dirty="0" smtClean="0"/>
              <a:t> </a:t>
            </a:r>
            <a:r>
              <a:rPr lang="nl-NL" sz="1900" dirty="0" err="1" smtClean="0"/>
              <a:t>includes</a:t>
            </a:r>
            <a:r>
              <a:rPr lang="nl-NL" sz="1900" dirty="0" smtClean="0"/>
              <a:t> </a:t>
            </a:r>
            <a:r>
              <a:rPr lang="nl-NL" sz="1900" i="1" dirty="0" err="1" smtClean="0"/>
              <a:t>terms</a:t>
            </a:r>
            <a:r>
              <a:rPr lang="nl-NL" sz="1900" dirty="0" smtClean="0"/>
              <a:t>. </a:t>
            </a:r>
            <a:r>
              <a:rPr lang="nl-NL" sz="1900" dirty="0" err="1" smtClean="0"/>
              <a:t>There</a:t>
            </a:r>
            <a:r>
              <a:rPr lang="nl-NL" sz="1900" dirty="0" smtClean="0"/>
              <a:t> are </a:t>
            </a:r>
            <a:r>
              <a:rPr lang="nl-NL" sz="1900" dirty="0" err="1" smtClean="0"/>
              <a:t>two</a:t>
            </a:r>
            <a:r>
              <a:rPr lang="nl-NL" sz="1900" dirty="0" smtClean="0"/>
              <a:t> types of </a:t>
            </a:r>
            <a:r>
              <a:rPr lang="nl-NL" sz="1900" dirty="0" err="1" smtClean="0"/>
              <a:t>terms</a:t>
            </a:r>
            <a:endParaRPr lang="nl-NL" sz="800" dirty="0" smtClean="0"/>
          </a:p>
          <a:p>
            <a:endParaRPr lang="nl-NL" sz="2000" dirty="0" smtClean="0"/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4941168"/>
            <a:ext cx="8748464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As a special case, </a:t>
            </a:r>
            <a:r>
              <a:rPr lang="nl-NL" sz="1900" dirty="0" err="1" smtClean="0"/>
              <a:t>consider</a:t>
            </a:r>
            <a:r>
              <a:rPr lang="nl-NL" sz="1900" dirty="0" smtClean="0"/>
              <a:t> Jo. Jo </a:t>
            </a:r>
            <a:r>
              <a:rPr lang="nl-NL" sz="1900" dirty="0" err="1" smtClean="0"/>
              <a:t>decides</a:t>
            </a:r>
            <a:r>
              <a:rPr lang="nl-NL" sz="1900" dirty="0" smtClean="0"/>
              <a:t> to </a:t>
            </a:r>
            <a:r>
              <a:rPr lang="nl-NL" sz="1900" dirty="0" err="1" smtClean="0"/>
              <a:t>assign</a:t>
            </a:r>
            <a:r>
              <a:rPr lang="nl-NL" sz="1900" dirty="0" smtClean="0"/>
              <a:t> </a:t>
            </a:r>
            <a:r>
              <a:rPr lang="nl-NL" sz="1900" i="1" dirty="0"/>
              <a:t>abc </a:t>
            </a:r>
            <a:r>
              <a:rPr lang="nl-NL" sz="1900" dirty="0"/>
              <a:t>and </a:t>
            </a:r>
            <a:r>
              <a:rPr lang="nl-NL" sz="1900" i="1" dirty="0" err="1"/>
              <a:t>xyz</a:t>
            </a:r>
            <a:r>
              <a:rPr lang="nl-NL" sz="1900" dirty="0"/>
              <a:t> as proper </a:t>
            </a:r>
            <a:r>
              <a:rPr lang="nl-NL" sz="1900" dirty="0" err="1"/>
              <a:t>names</a:t>
            </a:r>
            <a:r>
              <a:rPr lang="nl-NL" sz="1900" dirty="0"/>
              <a:t> </a:t>
            </a:r>
            <a:r>
              <a:rPr lang="nl-NL" sz="1900" dirty="0" err="1"/>
              <a:t>for</a:t>
            </a:r>
            <a:r>
              <a:rPr lang="nl-NL" sz="1900" dirty="0"/>
              <a:t> </a:t>
            </a:r>
            <a:r>
              <a:rPr lang="nl-NL" sz="1900" dirty="0" err="1"/>
              <a:t>his</a:t>
            </a:r>
            <a:r>
              <a:rPr lang="nl-NL" sz="1900" dirty="0"/>
              <a:t> </a:t>
            </a:r>
            <a:r>
              <a:rPr lang="nl-NL" sz="1900" dirty="0" err="1" smtClean="0"/>
              <a:t>iPhone</a:t>
            </a:r>
            <a:r>
              <a:rPr lang="nl-NL" sz="1900" dirty="0" smtClean="0"/>
              <a:t>. In these cases of (</a:t>
            </a:r>
            <a:r>
              <a:rPr lang="nl-NL" sz="1900" dirty="0" err="1" smtClean="0"/>
              <a:t>Kripkean</a:t>
            </a:r>
            <a:r>
              <a:rPr lang="nl-NL" sz="1900" dirty="0" smtClean="0"/>
              <a:t>) </a:t>
            </a:r>
            <a:r>
              <a:rPr lang="nl-NL" sz="1900" dirty="0" err="1" smtClean="0"/>
              <a:t>ostensive</a:t>
            </a:r>
            <a:r>
              <a:rPr lang="nl-NL" sz="1900" dirty="0" smtClean="0"/>
              <a:t> </a:t>
            </a:r>
            <a:r>
              <a:rPr lang="nl-NL" sz="1900" dirty="0" err="1" smtClean="0"/>
              <a:t>definition</a:t>
            </a:r>
            <a:r>
              <a:rPr lang="nl-NL" sz="1900" dirty="0" smtClean="0"/>
              <a:t>,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of </a:t>
            </a:r>
            <a:r>
              <a:rPr lang="nl-NL" sz="1900" i="1" dirty="0" smtClean="0"/>
              <a:t>abc</a:t>
            </a:r>
            <a:r>
              <a:rPr lang="nl-NL" sz="1900" dirty="0" smtClean="0"/>
              <a:t> is (the singleton set </a:t>
            </a:r>
            <a:r>
              <a:rPr lang="nl-NL" sz="1900" dirty="0" err="1" smtClean="0"/>
              <a:t>containing</a:t>
            </a:r>
            <a:r>
              <a:rPr lang="nl-NL" sz="1900" dirty="0" smtClean="0"/>
              <a:t>) </a:t>
            </a:r>
            <a:r>
              <a:rPr lang="nl-NL" sz="1900" dirty="0" err="1" smtClean="0"/>
              <a:t>Jo’s</a:t>
            </a:r>
            <a:r>
              <a:rPr lang="nl-NL" sz="1900" dirty="0" smtClean="0"/>
              <a:t> </a:t>
            </a:r>
            <a:r>
              <a:rPr lang="nl-NL" sz="1900" dirty="0" err="1" smtClean="0"/>
              <a:t>iPhone</a:t>
            </a:r>
            <a:r>
              <a:rPr lang="nl-NL" sz="1900" dirty="0" smtClean="0"/>
              <a:t>. And the </a:t>
            </a:r>
            <a:r>
              <a:rPr lang="nl-NL" sz="1900" dirty="0" err="1" smtClean="0"/>
              <a:t>same</a:t>
            </a:r>
            <a:r>
              <a:rPr lang="nl-NL" sz="1900" dirty="0" smtClean="0"/>
              <a:t> </a:t>
            </a:r>
            <a:r>
              <a:rPr lang="nl-NL" sz="1900" dirty="0" err="1" smtClean="0"/>
              <a:t>holds</a:t>
            </a:r>
            <a:r>
              <a:rPr lang="nl-NL" sz="1900" dirty="0" smtClean="0"/>
              <a:t>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i="1" dirty="0" err="1" smtClean="0"/>
              <a:t>xyz</a:t>
            </a:r>
            <a:endParaRPr lang="nl-NL" sz="2000" i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5949280"/>
            <a:ext cx="8748464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In all </a:t>
            </a:r>
            <a:r>
              <a:rPr lang="nl-NL" sz="1900" dirty="0" err="1" smtClean="0"/>
              <a:t>above</a:t>
            </a:r>
            <a:r>
              <a:rPr lang="nl-NL" sz="1900" dirty="0" smtClean="0"/>
              <a:t> cases,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of a term </a:t>
            </a:r>
            <a:r>
              <a:rPr lang="nl-NL" sz="1900" dirty="0" err="1" smtClean="0"/>
              <a:t>fixes</a:t>
            </a:r>
            <a:r>
              <a:rPr lang="nl-NL" sz="1900" dirty="0" smtClean="0"/>
              <a:t> </a:t>
            </a:r>
            <a:r>
              <a:rPr lang="nl-NL" sz="1900" dirty="0" err="1" smtClean="0"/>
              <a:t>its</a:t>
            </a:r>
            <a:r>
              <a:rPr lang="nl-NL" sz="1900" dirty="0" smtClean="0"/>
              <a:t> </a:t>
            </a:r>
            <a:r>
              <a:rPr lang="nl-NL" sz="1900" dirty="0" err="1" smtClean="0"/>
              <a:t>reference</a:t>
            </a:r>
            <a:endParaRPr lang="nl-NL" sz="2000" dirty="0" smtClean="0"/>
          </a:p>
          <a:p>
            <a:endParaRPr lang="nl-NL" sz="20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27584" y="1844824"/>
            <a:ext cx="8424936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i="1" dirty="0" err="1"/>
              <a:t>S</a:t>
            </a:r>
            <a:r>
              <a:rPr lang="nl-NL" sz="1900" i="1" dirty="0" err="1" smtClean="0"/>
              <a:t>ingular</a:t>
            </a:r>
            <a:r>
              <a:rPr lang="nl-NL" sz="1900" i="1" dirty="0" smtClean="0"/>
              <a:t> </a:t>
            </a:r>
            <a:r>
              <a:rPr lang="nl-NL" sz="1900" dirty="0" err="1" smtClean="0"/>
              <a:t>terms</a:t>
            </a:r>
            <a:r>
              <a:rPr lang="nl-NL" sz="1900" dirty="0" smtClean="0"/>
              <a:t> (e.g., proper </a:t>
            </a:r>
            <a:r>
              <a:rPr lang="nl-NL" sz="1900" dirty="0" err="1" smtClean="0"/>
              <a:t>names</a:t>
            </a:r>
            <a:r>
              <a:rPr lang="nl-NL" sz="1900" dirty="0" smtClean="0"/>
              <a:t> </a:t>
            </a:r>
            <a:r>
              <a:rPr lang="nl-NL" sz="1900" dirty="0" err="1" smtClean="0"/>
              <a:t>such</a:t>
            </a:r>
            <a:r>
              <a:rPr lang="nl-NL" sz="1900" dirty="0" smtClean="0"/>
              <a:t> as </a:t>
            </a:r>
            <a:r>
              <a:rPr lang="nl-NL" sz="1900" i="1" dirty="0" smtClean="0"/>
              <a:t>John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en-IE" sz="1900" dirty="0" smtClean="0"/>
              <a:t>definite descriptions       such as </a:t>
            </a:r>
            <a:r>
              <a:rPr lang="en-IE" sz="1900" i="1" dirty="0" smtClean="0"/>
              <a:t>the president of the United States</a:t>
            </a:r>
            <a:r>
              <a:rPr lang="en-IE" sz="1900" dirty="0" smtClean="0"/>
              <a:t>)</a:t>
            </a:r>
            <a:endParaRPr lang="nl-NL" sz="19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8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20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27584" y="2420888"/>
            <a:ext cx="842493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IE" sz="1900" i="1" dirty="0"/>
              <a:t>G</a:t>
            </a:r>
            <a:r>
              <a:rPr lang="en-IE" sz="1900" i="1" dirty="0" smtClean="0"/>
              <a:t>eneral</a:t>
            </a:r>
            <a:r>
              <a:rPr lang="en-IE" sz="1900" dirty="0" smtClean="0"/>
              <a:t> terms (</a:t>
            </a:r>
            <a:r>
              <a:rPr lang="en-IE" sz="1900" dirty="0" err="1" smtClean="0"/>
              <a:t>e.g</a:t>
            </a:r>
            <a:r>
              <a:rPr lang="en-IE" sz="1900" dirty="0" smtClean="0"/>
              <a:t>, </a:t>
            </a:r>
            <a:r>
              <a:rPr lang="en-IE" sz="1900" i="1" dirty="0" smtClean="0"/>
              <a:t>man</a:t>
            </a:r>
            <a:r>
              <a:rPr lang="en-IE" sz="1900" dirty="0" smtClean="0"/>
              <a:t>,</a:t>
            </a:r>
            <a:r>
              <a:rPr lang="en-IE" sz="1900" i="1" dirty="0" smtClean="0"/>
              <a:t> table</a:t>
            </a:r>
            <a:r>
              <a:rPr lang="en-IE" sz="1900" dirty="0" smtClean="0"/>
              <a:t>,</a:t>
            </a:r>
            <a:r>
              <a:rPr lang="en-IE" sz="1900" i="1" dirty="0" smtClean="0"/>
              <a:t> red </a:t>
            </a:r>
            <a:r>
              <a:rPr lang="en-IE" sz="1900" dirty="0" smtClean="0"/>
              <a:t>and</a:t>
            </a:r>
            <a:r>
              <a:rPr lang="en-IE" sz="1900" i="1" dirty="0" smtClean="0"/>
              <a:t> gold</a:t>
            </a:r>
            <a:r>
              <a:rPr lang="en-IE" sz="1900" dirty="0" smtClean="0"/>
              <a:t>)</a:t>
            </a:r>
            <a:endParaRPr lang="nl-NL" sz="19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8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2000" dirty="0" smtClean="0"/>
          </a:p>
          <a:p>
            <a:pPr>
              <a:buSzPct val="60000"/>
              <a:buFont typeface="Courier New" panose="02070309020205020404" pitchFamily="49" charset="0"/>
              <a:buChar char="o"/>
            </a:pPr>
            <a:endParaRPr lang="nl-NL" sz="20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292494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As </a:t>
            </a:r>
            <a:r>
              <a:rPr lang="nl-NL" sz="1900" dirty="0" err="1" smtClean="0"/>
              <a:t>Frege</a:t>
            </a:r>
            <a:r>
              <a:rPr lang="nl-NL" sz="1900" dirty="0" smtClean="0"/>
              <a:t> </a:t>
            </a:r>
            <a:r>
              <a:rPr lang="nl-NL" sz="1900" dirty="0" err="1" smtClean="0"/>
              <a:t>famously</a:t>
            </a:r>
            <a:r>
              <a:rPr lang="nl-NL" sz="1900" dirty="0" smtClean="0"/>
              <a:t> </a:t>
            </a:r>
            <a:r>
              <a:rPr lang="nl-NL" sz="1900" dirty="0" err="1" smtClean="0"/>
              <a:t>pointed</a:t>
            </a:r>
            <a:r>
              <a:rPr lang="nl-NL" sz="1900" dirty="0" smtClean="0"/>
              <a:t> out, </a:t>
            </a:r>
            <a:r>
              <a:rPr lang="nl-NL" sz="1900" i="1" dirty="0" err="1" smtClean="0"/>
              <a:t>evening</a:t>
            </a:r>
            <a:r>
              <a:rPr lang="nl-NL" sz="1900" i="1" dirty="0" smtClean="0"/>
              <a:t> star</a:t>
            </a:r>
            <a:r>
              <a:rPr lang="nl-NL" sz="1900" dirty="0" smtClean="0"/>
              <a:t> and </a:t>
            </a:r>
            <a:r>
              <a:rPr lang="nl-NL" sz="1900" i="1" dirty="0" err="1" smtClean="0"/>
              <a:t>morning</a:t>
            </a:r>
            <a:r>
              <a:rPr lang="nl-NL" sz="1900" i="1" dirty="0" smtClean="0"/>
              <a:t> star </a:t>
            </a:r>
            <a:r>
              <a:rPr lang="nl-NL" sz="1900" dirty="0" err="1" smtClean="0"/>
              <a:t>refer</a:t>
            </a:r>
            <a:r>
              <a:rPr lang="nl-NL" sz="1900" dirty="0" smtClean="0"/>
              <a:t> to the </a:t>
            </a:r>
            <a:r>
              <a:rPr lang="nl-NL" sz="1900" dirty="0" err="1" smtClean="0"/>
              <a:t>same</a:t>
            </a:r>
            <a:r>
              <a:rPr lang="nl-NL" sz="1900" dirty="0" smtClean="0"/>
              <a:t> </a:t>
            </a:r>
            <a:r>
              <a:rPr lang="nl-NL" sz="1900" dirty="0" err="1" smtClean="0"/>
              <a:t>thing</a:t>
            </a:r>
            <a:r>
              <a:rPr lang="nl-NL" sz="1900" dirty="0" smtClean="0"/>
              <a:t> without </a:t>
            </a:r>
            <a:r>
              <a:rPr lang="nl-NL" sz="1900" dirty="0" err="1" smtClean="0"/>
              <a:t>having</a:t>
            </a:r>
            <a:r>
              <a:rPr lang="nl-NL" sz="1900" dirty="0" smtClean="0"/>
              <a:t> the </a:t>
            </a:r>
            <a:r>
              <a:rPr lang="nl-NL" sz="1900" dirty="0" err="1" smtClean="0"/>
              <a:t>same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. The </a:t>
            </a:r>
            <a:r>
              <a:rPr lang="nl-NL" sz="1900" dirty="0" err="1" smtClean="0"/>
              <a:t>same</a:t>
            </a:r>
            <a:r>
              <a:rPr lang="nl-NL" sz="1900" dirty="0" smtClean="0"/>
              <a:t> </a:t>
            </a:r>
            <a:r>
              <a:rPr lang="nl-NL" sz="1900" dirty="0" err="1" smtClean="0"/>
              <a:t>holds</a:t>
            </a:r>
            <a:r>
              <a:rPr lang="nl-NL" sz="1900" dirty="0" smtClean="0"/>
              <a:t>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 err="1" smtClean="0"/>
              <a:t>many</a:t>
            </a:r>
            <a:r>
              <a:rPr lang="nl-NL" sz="1900" dirty="0" smtClean="0"/>
              <a:t>    </a:t>
            </a:r>
            <a:r>
              <a:rPr lang="nl-NL" sz="1900" dirty="0" err="1" smtClean="0"/>
              <a:t>other</a:t>
            </a:r>
            <a:r>
              <a:rPr lang="nl-NL" sz="1900" dirty="0" smtClean="0"/>
              <a:t> cases, </a:t>
            </a:r>
            <a:r>
              <a:rPr lang="nl-NL" sz="1900" dirty="0" err="1" smtClean="0"/>
              <a:t>such</a:t>
            </a:r>
            <a:r>
              <a:rPr lang="nl-NL" sz="1900" dirty="0" smtClean="0"/>
              <a:t> as </a:t>
            </a:r>
            <a:r>
              <a:rPr lang="nl-NL" sz="1900" i="1" dirty="0" err="1" smtClean="0"/>
              <a:t>Obama</a:t>
            </a:r>
            <a:r>
              <a:rPr lang="nl-NL" sz="1900" i="1" dirty="0" smtClean="0"/>
              <a:t> </a:t>
            </a:r>
            <a:r>
              <a:rPr lang="nl-NL" sz="1900" dirty="0" smtClean="0"/>
              <a:t>and 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endParaRPr lang="nl-NL" sz="1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  <p:bldP spid="8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r>
              <a:rPr lang="nl-NL" sz="3200" dirty="0" smtClean="0"/>
              <a:t>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312168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Consider</a:t>
            </a:r>
            <a:r>
              <a:rPr lang="nl-NL" sz="1900" dirty="0"/>
              <a:t> </a:t>
            </a:r>
            <a:r>
              <a:rPr lang="nl-NL" sz="1900" dirty="0" err="1" smtClean="0"/>
              <a:t>terms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are </a:t>
            </a:r>
            <a:r>
              <a:rPr lang="nl-NL" sz="1900" dirty="0" err="1" smtClean="0"/>
              <a:t>either</a:t>
            </a:r>
            <a:endParaRPr lang="nl-NL" sz="19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4912568"/>
            <a:ext cx="8280920" cy="7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elements</a:t>
            </a:r>
            <a:r>
              <a:rPr lang="nl-NL" sz="1900" dirty="0" smtClean="0"/>
              <a:t> of </a:t>
            </a:r>
            <a:r>
              <a:rPr lang="nl-NL" sz="1900" i="1" dirty="0" err="1"/>
              <a:t>k</a:t>
            </a:r>
            <a:r>
              <a:rPr lang="nl-NL" sz="1900" i="1" dirty="0" err="1" smtClean="0"/>
              <a:t>ing</a:t>
            </a:r>
            <a:r>
              <a:rPr lang="nl-NL" sz="1900" i="1" dirty="0" smtClean="0"/>
              <a:t> of the Netherlands </a:t>
            </a:r>
            <a:r>
              <a:rPr lang="nl-NL" sz="1900" dirty="0" smtClean="0"/>
              <a:t>are </a:t>
            </a:r>
            <a:r>
              <a:rPr lang="nl-NL" sz="1900" i="1" dirty="0" err="1" smtClean="0"/>
              <a:t>king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/>
              <a:t>t</a:t>
            </a:r>
            <a:r>
              <a:rPr lang="nl-NL" sz="1900" i="1" dirty="0" smtClean="0"/>
              <a:t>he Netherlands </a:t>
            </a:r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95536" y="5311224"/>
            <a:ext cx="8748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900" dirty="0" smtClean="0"/>
              <a:t>(More </a:t>
            </a:r>
            <a:r>
              <a:rPr lang="nl-NL" sz="1900" dirty="0" err="1" smtClean="0"/>
              <a:t>precisely</a:t>
            </a:r>
            <a:r>
              <a:rPr lang="nl-NL" sz="1900" dirty="0"/>
              <a:t>:</a:t>
            </a:r>
            <a:r>
              <a:rPr lang="nl-NL" sz="1900" dirty="0" smtClean="0"/>
              <a:t> </a:t>
            </a:r>
            <a:r>
              <a:rPr lang="nl-NL" sz="1900" dirty="0"/>
              <a:t>the </a:t>
            </a:r>
            <a:r>
              <a:rPr lang="nl-NL" sz="1900" dirty="0" err="1"/>
              <a:t>meaning</a:t>
            </a:r>
            <a:r>
              <a:rPr lang="nl-NL" sz="1900" dirty="0"/>
              <a:t> </a:t>
            </a:r>
            <a:r>
              <a:rPr lang="nl-NL" sz="1900" dirty="0" err="1"/>
              <a:t>elements</a:t>
            </a:r>
            <a:r>
              <a:rPr lang="nl-NL" sz="1900" dirty="0"/>
              <a:t> </a:t>
            </a:r>
            <a:r>
              <a:rPr lang="nl-NL" sz="1900" dirty="0" smtClean="0"/>
              <a:t>of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the term </a:t>
            </a:r>
            <a:r>
              <a:rPr lang="nl-NL" sz="1900" i="1" dirty="0" err="1"/>
              <a:t>k</a:t>
            </a:r>
            <a:r>
              <a:rPr lang="nl-NL" sz="1900" i="1" dirty="0" err="1" smtClean="0"/>
              <a:t>ing</a:t>
            </a:r>
            <a:r>
              <a:rPr lang="nl-NL" sz="1900" i="1" dirty="0" smtClean="0"/>
              <a:t> of the Netherlands </a:t>
            </a:r>
            <a:r>
              <a:rPr lang="nl-NL" sz="1900" dirty="0" smtClean="0"/>
              <a:t>are the </a:t>
            </a:r>
            <a:r>
              <a:rPr lang="nl-NL" sz="1900" dirty="0" err="1"/>
              <a:t>meanings</a:t>
            </a:r>
            <a:r>
              <a:rPr lang="nl-NL" sz="1900" dirty="0"/>
              <a:t> </a:t>
            </a:r>
            <a:r>
              <a:rPr lang="nl-NL" sz="1900" dirty="0" err="1"/>
              <a:t>expressed</a:t>
            </a:r>
            <a:r>
              <a:rPr lang="nl-NL" sz="1900" dirty="0"/>
              <a:t> </a:t>
            </a:r>
            <a:r>
              <a:rPr lang="nl-NL" sz="1900" dirty="0" err="1"/>
              <a:t>by</a:t>
            </a:r>
            <a:r>
              <a:rPr lang="nl-NL" sz="1900" dirty="0"/>
              <a:t> the </a:t>
            </a:r>
            <a:r>
              <a:rPr lang="nl-NL" sz="1900" dirty="0" err="1"/>
              <a:t>terms</a:t>
            </a:r>
            <a:r>
              <a:rPr lang="nl-NL" sz="1900" dirty="0"/>
              <a:t> </a:t>
            </a:r>
            <a:r>
              <a:rPr lang="nl-NL" sz="1900" i="1" dirty="0" err="1" smtClean="0"/>
              <a:t>king</a:t>
            </a:r>
            <a:r>
              <a:rPr lang="nl-NL" sz="1900" i="1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/>
              <a:t>t</a:t>
            </a:r>
            <a:r>
              <a:rPr lang="nl-NL" sz="1900" i="1" dirty="0" smtClean="0"/>
              <a:t>he Netherlands</a:t>
            </a:r>
            <a:r>
              <a:rPr lang="nl-NL" sz="1900" dirty="0" smtClean="0"/>
              <a:t>)</a:t>
            </a:r>
            <a:endParaRPr lang="nl-NL" sz="19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6064696"/>
            <a:ext cx="8280920" cy="7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elements</a:t>
            </a:r>
            <a:r>
              <a:rPr lang="nl-NL" sz="1900" dirty="0" smtClean="0"/>
              <a:t> of </a:t>
            </a:r>
            <a:r>
              <a:rPr lang="nl-NL" sz="1900" i="1" dirty="0" err="1"/>
              <a:t>u</a:t>
            </a:r>
            <a:r>
              <a:rPr lang="nl-NL" sz="1900" i="1" dirty="0" err="1" smtClean="0"/>
              <a:t>nicorn</a:t>
            </a:r>
            <a:r>
              <a:rPr lang="nl-NL" sz="1900" i="1" dirty="0" smtClean="0"/>
              <a:t> </a:t>
            </a:r>
            <a:r>
              <a:rPr lang="nl-NL" sz="1900" dirty="0" smtClean="0"/>
              <a:t>are </a:t>
            </a:r>
            <a:r>
              <a:rPr lang="nl-NL" sz="1900" dirty="0" err="1" smtClean="0"/>
              <a:t>a.o</a:t>
            </a:r>
            <a:r>
              <a:rPr lang="nl-NL" sz="1900" dirty="0" smtClean="0"/>
              <a:t>. </a:t>
            </a:r>
            <a:r>
              <a:rPr lang="nl-NL" sz="1900" i="1" dirty="0" err="1" smtClean="0"/>
              <a:t>horn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forehead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tail</a:t>
            </a:r>
            <a:r>
              <a:rPr lang="nl-NL" sz="1900" dirty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err="1" smtClean="0"/>
              <a:t>horseshoe</a:t>
            </a:r>
            <a:endParaRPr lang="nl-NL" sz="1900" i="1" dirty="0" smtClean="0"/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-1467544"/>
            <a:ext cx="8496944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20080" y="1783507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Singular</a:t>
            </a:r>
            <a:r>
              <a:rPr lang="nl-NL" sz="1900" dirty="0" smtClean="0"/>
              <a:t> (e.g., </a:t>
            </a:r>
            <a:r>
              <a:rPr lang="nl-NL" sz="1900" i="1" dirty="0" smtClean="0"/>
              <a:t>Jo</a:t>
            </a:r>
            <a:r>
              <a:rPr lang="nl-NL" sz="1900" dirty="0" smtClean="0"/>
              <a:t>, </a:t>
            </a:r>
            <a:r>
              <a:rPr lang="nl-NL" sz="1900" i="1" dirty="0" smtClean="0"/>
              <a:t>Kim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king</a:t>
            </a:r>
            <a:r>
              <a:rPr lang="nl-NL" sz="1900" i="1" dirty="0" smtClean="0"/>
              <a:t> of the Netherlands</a:t>
            </a:r>
            <a:r>
              <a:rPr lang="nl-NL" sz="1900" dirty="0" smtClean="0"/>
              <a:t>, 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 smtClean="0"/>
              <a:t>),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20080" y="2204864"/>
            <a:ext cx="87484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Generic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stand </a:t>
            </a:r>
            <a:r>
              <a:rPr lang="nl-NL" sz="1900" dirty="0" err="1" smtClean="0"/>
              <a:t>for</a:t>
            </a:r>
            <a:r>
              <a:rPr lang="nl-NL" sz="1900" dirty="0" smtClean="0"/>
              <a:t> a real property (e.g., </a:t>
            </a:r>
            <a:r>
              <a:rPr lang="nl-NL" sz="1900" i="1" dirty="0" smtClean="0"/>
              <a:t>red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material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unicorn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triangular</a:t>
            </a:r>
            <a:r>
              <a:rPr lang="nl-NL" sz="1900" dirty="0" smtClean="0"/>
              <a:t>), or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20080" y="2636912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Generic</a:t>
            </a:r>
            <a:r>
              <a:rPr lang="nl-NL" sz="1900" dirty="0" smtClean="0"/>
              <a:t> and stand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(</a:t>
            </a:r>
            <a:r>
              <a:rPr lang="nl-NL" sz="1900" dirty="0" err="1" smtClean="0"/>
              <a:t>e.g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, </a:t>
            </a:r>
            <a:r>
              <a:rPr lang="nl-NL" sz="1900" i="1" dirty="0" smtClean="0"/>
              <a:t>existent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thing</a:t>
            </a:r>
            <a:r>
              <a:rPr lang="nl-NL" sz="1900" dirty="0" smtClean="0"/>
              <a:t>,</a:t>
            </a:r>
            <a:r>
              <a:rPr lang="nl-NL" sz="1900" i="1" dirty="0" smtClean="0"/>
              <a:t> object</a:t>
            </a:r>
            <a:r>
              <a:rPr lang="nl-NL" sz="1900" dirty="0" smtClean="0"/>
              <a:t>,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entity</a:t>
            </a:r>
            <a:r>
              <a:rPr lang="nl-NL" sz="1900" dirty="0" smtClean="0"/>
              <a:t>) 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2048" y="3090664"/>
            <a:ext cx="8748464" cy="33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Plausibly</a:t>
            </a:r>
            <a:r>
              <a:rPr lang="nl-NL" sz="1900" dirty="0" smtClean="0"/>
              <a:t>, these </a:t>
            </a:r>
            <a:r>
              <a:rPr lang="nl-NL" sz="1900" dirty="0" err="1" smtClean="0"/>
              <a:t>terms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</a:t>
            </a:r>
            <a:r>
              <a:rPr lang="nl-NL" sz="1900" dirty="0" smtClean="0"/>
              <a:t> a </a:t>
            </a:r>
            <a:r>
              <a:rPr lang="nl-NL" sz="1900" i="1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determinate</a:t>
            </a:r>
            <a:r>
              <a:rPr lang="nl-NL" sz="1900" i="1" dirty="0" smtClean="0"/>
              <a:t> </a:t>
            </a:r>
            <a:r>
              <a:rPr lang="nl-NL" sz="1900" dirty="0" err="1" smtClean="0"/>
              <a:t>meaning</a:t>
            </a:r>
            <a:endParaRPr lang="nl-NL" sz="19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32048" y="3522712"/>
            <a:ext cx="8748464" cy="33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Moreover</a:t>
            </a:r>
            <a:r>
              <a:rPr lang="nl-NL" sz="1900" dirty="0" smtClean="0"/>
              <a:t>, these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meanings</a:t>
            </a:r>
            <a:r>
              <a:rPr lang="nl-NL" sz="1900" dirty="0" smtClean="0"/>
              <a:t> are, </a:t>
            </a:r>
            <a:r>
              <a:rPr lang="nl-NL" sz="1900" dirty="0" err="1" smtClean="0"/>
              <a:t>plausibly</a:t>
            </a:r>
            <a:r>
              <a:rPr lang="nl-NL" sz="1900" dirty="0" smtClean="0"/>
              <a:t>, </a:t>
            </a:r>
            <a:r>
              <a:rPr lang="nl-NL" sz="1900" dirty="0" err="1" smtClean="0"/>
              <a:t>composed</a:t>
            </a:r>
            <a:r>
              <a:rPr lang="nl-NL" sz="1900" dirty="0" smtClean="0"/>
              <a:t>                        of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meaning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elements</a:t>
            </a:r>
            <a:endParaRPr lang="nl-NL" sz="1900" i="1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4365104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Examples</a:t>
            </a:r>
            <a:endParaRPr lang="nl-NL" sz="1900" u="sng" dirty="0" smtClean="0"/>
          </a:p>
        </p:txBody>
      </p:sp>
    </p:spTree>
    <p:extLst>
      <p:ext uri="{BB962C8B-B14F-4D97-AF65-F5344CB8AC3E}">
        <p14:creationId xmlns:p14="http://schemas.microsoft.com/office/powerpoint/2010/main" val="37537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13" grpId="0"/>
      <p:bldP spid="16" grpId="0"/>
      <p:bldP spid="17" grpId="0"/>
      <p:bldP spid="18" grpId="0"/>
      <p:bldP spid="19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r>
              <a:rPr lang="nl-NL" sz="3200" dirty="0" smtClean="0"/>
              <a:t>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4365104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Examples</a:t>
            </a:r>
            <a:endParaRPr lang="nl-NL" sz="1900" u="sng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9512" y="6712768"/>
            <a:ext cx="8496944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4912568"/>
            <a:ext cx="8280920" cy="7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elements</a:t>
            </a:r>
            <a:r>
              <a:rPr lang="nl-NL" sz="1900" dirty="0" smtClean="0"/>
              <a:t> of </a:t>
            </a:r>
            <a:r>
              <a:rPr lang="nl-NL" sz="1900" i="1" dirty="0"/>
              <a:t>e</a:t>
            </a:r>
            <a:r>
              <a:rPr lang="nl-NL" sz="1900" i="1" dirty="0" smtClean="0"/>
              <a:t>vening star </a:t>
            </a:r>
            <a:r>
              <a:rPr lang="nl-NL" sz="1900" dirty="0" smtClean="0"/>
              <a:t>are </a:t>
            </a:r>
            <a:r>
              <a:rPr lang="nl-NL" sz="1900" i="1" dirty="0" smtClean="0"/>
              <a:t>evening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smtClean="0"/>
              <a:t>star</a:t>
            </a:r>
            <a:r>
              <a:rPr lang="nl-NL" sz="1900" dirty="0" smtClean="0"/>
              <a:t> </a:t>
            </a:r>
            <a:endParaRPr lang="nl-NL" sz="1900" i="1" dirty="0" smtClean="0"/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5536" y="5416624"/>
            <a:ext cx="8280920" cy="7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elements</a:t>
            </a:r>
            <a:r>
              <a:rPr lang="nl-NL" sz="1900" dirty="0" smtClean="0"/>
              <a:t> of </a:t>
            </a:r>
            <a:r>
              <a:rPr lang="nl-NL" sz="1900" i="1" dirty="0" err="1" smtClean="0"/>
              <a:t>Alvin</a:t>
            </a:r>
            <a:r>
              <a:rPr lang="nl-NL" sz="1900" i="1" dirty="0" smtClean="0"/>
              <a:t> Plantinga </a:t>
            </a:r>
            <a:r>
              <a:rPr lang="nl-NL" sz="1900" dirty="0" smtClean="0"/>
              <a:t>are </a:t>
            </a:r>
            <a:r>
              <a:rPr lang="nl-NL" sz="1900" i="1" dirty="0" err="1" smtClean="0"/>
              <a:t>Alvin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smtClean="0"/>
              <a:t>Plantinga</a:t>
            </a:r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95536" y="5920680"/>
            <a:ext cx="8748464" cy="7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elements</a:t>
            </a:r>
            <a:r>
              <a:rPr lang="nl-NL" sz="1900" dirty="0" smtClean="0"/>
              <a:t> of </a:t>
            </a:r>
            <a:r>
              <a:rPr lang="nl-NL" sz="1900" i="1" dirty="0" err="1" smtClean="0"/>
              <a:t>being</a:t>
            </a:r>
            <a:r>
              <a:rPr lang="nl-NL" sz="1900" i="1" dirty="0" smtClean="0"/>
              <a:t>, red, abc </a:t>
            </a:r>
            <a:r>
              <a:rPr lang="nl-NL" sz="1900" dirty="0" err="1" smtClean="0"/>
              <a:t>and</a:t>
            </a:r>
            <a:r>
              <a:rPr lang="nl-NL" sz="1900" i="1" dirty="0" smtClean="0"/>
              <a:t> Kim </a:t>
            </a:r>
            <a:r>
              <a:rPr lang="nl-NL" sz="1900" dirty="0" smtClean="0"/>
              <a:t>are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being</a:t>
            </a:r>
            <a:r>
              <a:rPr lang="nl-NL" sz="1900" i="1" dirty="0" smtClean="0"/>
              <a:t>, red, abc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smtClean="0"/>
              <a:t>Kim</a:t>
            </a:r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95536" y="1312168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Consider</a:t>
            </a:r>
            <a:r>
              <a:rPr lang="nl-NL" sz="1900" dirty="0"/>
              <a:t> </a:t>
            </a:r>
            <a:r>
              <a:rPr lang="nl-NL" sz="1900" dirty="0" err="1" smtClean="0"/>
              <a:t>terms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are </a:t>
            </a:r>
            <a:r>
              <a:rPr lang="nl-NL" sz="1900" dirty="0" err="1" smtClean="0"/>
              <a:t>either</a:t>
            </a:r>
            <a:endParaRPr lang="nl-NL" sz="1900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20080" y="1783507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Singular</a:t>
            </a:r>
            <a:r>
              <a:rPr lang="nl-NL" sz="1900" dirty="0" smtClean="0"/>
              <a:t> (e.g., </a:t>
            </a:r>
            <a:r>
              <a:rPr lang="nl-NL" sz="1900" i="1" dirty="0" smtClean="0"/>
              <a:t>Jo</a:t>
            </a:r>
            <a:r>
              <a:rPr lang="nl-NL" sz="1900" dirty="0" smtClean="0"/>
              <a:t>, </a:t>
            </a:r>
            <a:r>
              <a:rPr lang="nl-NL" sz="1900" i="1" dirty="0" smtClean="0"/>
              <a:t>Kim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king</a:t>
            </a:r>
            <a:r>
              <a:rPr lang="nl-NL" sz="1900" i="1" dirty="0" smtClean="0"/>
              <a:t> of the Netherlands</a:t>
            </a:r>
            <a:r>
              <a:rPr lang="nl-NL" sz="1900" dirty="0" smtClean="0"/>
              <a:t>, 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 smtClean="0"/>
              <a:t>),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20080" y="2204864"/>
            <a:ext cx="87484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Generic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stand </a:t>
            </a:r>
            <a:r>
              <a:rPr lang="nl-NL" sz="1900" dirty="0" err="1" smtClean="0"/>
              <a:t>for</a:t>
            </a:r>
            <a:r>
              <a:rPr lang="nl-NL" sz="1900" dirty="0" smtClean="0"/>
              <a:t> a real property (e.g., </a:t>
            </a:r>
            <a:r>
              <a:rPr lang="nl-NL" sz="1900" i="1" dirty="0" smtClean="0"/>
              <a:t>red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material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unicorn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triangular</a:t>
            </a:r>
            <a:r>
              <a:rPr lang="nl-NL" sz="1900" dirty="0" smtClean="0"/>
              <a:t>), or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20080" y="2636912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 err="1" smtClean="0"/>
              <a:t>Generic</a:t>
            </a:r>
            <a:r>
              <a:rPr lang="nl-NL" sz="1900" dirty="0" smtClean="0"/>
              <a:t> and stand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 err="1" smtClean="0"/>
              <a:t>everything</a:t>
            </a:r>
            <a:r>
              <a:rPr lang="nl-NL" sz="1900" dirty="0" smtClean="0"/>
              <a:t> (</a:t>
            </a:r>
            <a:r>
              <a:rPr lang="nl-NL" sz="1900" dirty="0" err="1" smtClean="0"/>
              <a:t>e.g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, </a:t>
            </a:r>
            <a:r>
              <a:rPr lang="nl-NL" sz="1900" i="1" dirty="0" smtClean="0"/>
              <a:t>existent</a:t>
            </a:r>
            <a:r>
              <a:rPr lang="nl-NL" sz="1900" dirty="0" smtClean="0"/>
              <a:t>, </a:t>
            </a:r>
            <a:r>
              <a:rPr lang="nl-NL" sz="1900" i="1" dirty="0" err="1" smtClean="0"/>
              <a:t>thing</a:t>
            </a:r>
            <a:r>
              <a:rPr lang="nl-NL" sz="1900" dirty="0" smtClean="0"/>
              <a:t>,</a:t>
            </a:r>
            <a:r>
              <a:rPr lang="nl-NL" sz="1900" i="1" dirty="0" smtClean="0"/>
              <a:t> object</a:t>
            </a:r>
            <a:r>
              <a:rPr lang="nl-NL" sz="1900" dirty="0" smtClean="0"/>
              <a:t>,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entity</a:t>
            </a:r>
            <a:r>
              <a:rPr lang="nl-NL" sz="1900" dirty="0" smtClean="0"/>
              <a:t>)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048" y="3090664"/>
            <a:ext cx="8748464" cy="33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Plausibly</a:t>
            </a:r>
            <a:r>
              <a:rPr lang="nl-NL" sz="1900" dirty="0" smtClean="0"/>
              <a:t>, these </a:t>
            </a:r>
            <a:r>
              <a:rPr lang="nl-NL" sz="1900" dirty="0" err="1" smtClean="0"/>
              <a:t>terms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</a:t>
            </a:r>
            <a:r>
              <a:rPr lang="nl-NL" sz="1900" dirty="0" smtClean="0"/>
              <a:t> a </a:t>
            </a:r>
            <a:r>
              <a:rPr lang="nl-NL" sz="1900" i="1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determinate</a:t>
            </a:r>
            <a:r>
              <a:rPr lang="nl-NL" sz="1900" i="1" dirty="0" smtClean="0"/>
              <a:t> </a:t>
            </a:r>
            <a:r>
              <a:rPr lang="nl-NL" sz="1900" dirty="0" err="1" smtClean="0"/>
              <a:t>meaning</a:t>
            </a:r>
            <a:endParaRPr lang="nl-NL" sz="19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32048" y="3522712"/>
            <a:ext cx="8748464" cy="33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Moreover</a:t>
            </a:r>
            <a:r>
              <a:rPr lang="nl-NL" sz="1900" dirty="0" smtClean="0"/>
              <a:t>, these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meanings</a:t>
            </a:r>
            <a:r>
              <a:rPr lang="nl-NL" sz="1900" dirty="0" smtClean="0"/>
              <a:t> are, </a:t>
            </a:r>
            <a:r>
              <a:rPr lang="nl-NL" sz="1900" dirty="0" err="1" smtClean="0"/>
              <a:t>plausibly</a:t>
            </a:r>
            <a:r>
              <a:rPr lang="nl-NL" sz="1900" dirty="0" smtClean="0"/>
              <a:t>, </a:t>
            </a:r>
            <a:r>
              <a:rPr lang="nl-NL" sz="1900" dirty="0" err="1" smtClean="0"/>
              <a:t>composed</a:t>
            </a:r>
            <a:r>
              <a:rPr lang="nl-NL" sz="1900" dirty="0" smtClean="0"/>
              <a:t>                         of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meaning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elements</a:t>
            </a:r>
            <a:endParaRPr lang="nl-NL" sz="1900" i="1" dirty="0" smtClean="0"/>
          </a:p>
        </p:txBody>
      </p:sp>
    </p:spTree>
    <p:extLst>
      <p:ext uri="{BB962C8B-B14F-4D97-AF65-F5344CB8AC3E}">
        <p14:creationId xmlns:p14="http://schemas.microsoft.com/office/powerpoint/2010/main" val="244852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r>
              <a:rPr lang="nl-NL" sz="3200" dirty="0" smtClean="0"/>
              <a:t>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240160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Each</a:t>
            </a:r>
            <a:r>
              <a:rPr lang="nl-NL" sz="1900" dirty="0" smtClean="0"/>
              <a:t>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meaning</a:t>
            </a:r>
            <a:r>
              <a:rPr lang="nl-NL" sz="1900" i="1" dirty="0" smtClean="0"/>
              <a:t> element</a:t>
            </a:r>
            <a:r>
              <a:rPr lang="nl-NL" sz="1900" dirty="0" smtClean="0"/>
              <a:t> has a </a:t>
            </a:r>
            <a:r>
              <a:rPr lang="nl-NL" sz="1900" i="1" dirty="0" err="1" smtClean="0"/>
              <a:t>reference</a:t>
            </a:r>
            <a:r>
              <a:rPr lang="nl-NL" sz="1900" i="1" dirty="0" smtClean="0"/>
              <a:t> set </a:t>
            </a:r>
            <a:r>
              <a:rPr lang="nl-NL" sz="1900" dirty="0" smtClean="0"/>
              <a:t>(e.g.,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i="1" dirty="0" smtClean="0"/>
              <a:t>red</a:t>
            </a:r>
            <a:r>
              <a:rPr lang="nl-NL" sz="1900" dirty="0" smtClean="0"/>
              <a:t>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red </a:t>
            </a:r>
            <a:r>
              <a:rPr lang="nl-NL" sz="1900" dirty="0" err="1" smtClean="0"/>
              <a:t>things</a:t>
            </a:r>
            <a:r>
              <a:rPr lang="nl-NL" sz="1900" dirty="0" smtClean="0"/>
              <a:t>,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i="1" dirty="0" smtClean="0"/>
              <a:t>John</a:t>
            </a:r>
            <a:r>
              <a:rPr lang="nl-NL" sz="1900" dirty="0" smtClean="0"/>
              <a:t>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John’s)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1916832"/>
            <a:ext cx="8496944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smtClean="0"/>
              <a:t>More </a:t>
            </a:r>
            <a:r>
              <a:rPr lang="nl-NL" sz="1900" dirty="0" err="1" smtClean="0"/>
              <a:t>generally</a:t>
            </a:r>
            <a:r>
              <a:rPr lang="nl-NL" sz="1900" dirty="0" smtClean="0"/>
              <a:t>, </a:t>
            </a:r>
            <a:r>
              <a:rPr lang="nl-NL" sz="1900" dirty="0" err="1" smtClean="0"/>
              <a:t>each</a:t>
            </a:r>
            <a:r>
              <a:rPr lang="nl-NL" sz="1900" dirty="0" smtClean="0"/>
              <a:t> </a:t>
            </a:r>
            <a:r>
              <a:rPr lang="nl-NL" sz="1900" dirty="0" err="1" smtClean="0"/>
              <a:t>positive</a:t>
            </a:r>
            <a:r>
              <a:rPr lang="nl-NL" sz="1900" dirty="0" smtClean="0"/>
              <a:t> </a:t>
            </a:r>
            <a:r>
              <a:rPr lang="nl-NL" sz="1900" dirty="0" err="1" smtClean="0"/>
              <a:t>determinate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meaning</a:t>
            </a:r>
            <a:r>
              <a:rPr lang="nl-NL" sz="1900" dirty="0" smtClean="0"/>
              <a:t> has a </a:t>
            </a:r>
            <a:r>
              <a:rPr lang="nl-NL" sz="1900" i="1" dirty="0" err="1" smtClean="0"/>
              <a:t>reference</a:t>
            </a:r>
            <a:r>
              <a:rPr lang="nl-NL" sz="1900" i="1" dirty="0" smtClean="0"/>
              <a:t> set</a:t>
            </a:r>
            <a:endParaRPr lang="nl-NL" sz="1900" dirty="0" smtClean="0"/>
          </a:p>
          <a:p>
            <a:endParaRPr lang="nl-NL" sz="1900" dirty="0"/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5536" y="3933056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Take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i="1" dirty="0" err="1" smtClean="0"/>
              <a:t>unicorn</a:t>
            </a:r>
            <a:r>
              <a:rPr lang="nl-NL" sz="1900" dirty="0" smtClean="0"/>
              <a:t>.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horns</a:t>
            </a:r>
            <a:r>
              <a:rPr lang="nl-NL" sz="1900" dirty="0" smtClean="0"/>
              <a:t>,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foreheads</a:t>
            </a:r>
            <a:r>
              <a:rPr lang="nl-NL" sz="1900" dirty="0" smtClean="0"/>
              <a:t>,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tails</a:t>
            </a:r>
            <a:r>
              <a:rPr lang="nl-NL" sz="1900" dirty="0" smtClean="0"/>
              <a:t>,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horseshoe’s</a:t>
            </a:r>
            <a:r>
              <a:rPr lang="nl-NL" sz="1900" dirty="0" smtClean="0"/>
              <a:t>, etc.</a:t>
            </a:r>
          </a:p>
          <a:p>
            <a:endParaRPr lang="nl-NL" sz="1900" dirty="0"/>
          </a:p>
          <a:p>
            <a:pPr marL="0" indent="0">
              <a:buNone/>
            </a:pPr>
            <a:endParaRPr lang="nl-NL" sz="19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47251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Take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 smtClean="0"/>
              <a:t>.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presidents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the United </a:t>
            </a:r>
            <a:r>
              <a:rPr lang="nl-NL" sz="1900" dirty="0" err="1" smtClean="0"/>
              <a:t>States</a:t>
            </a:r>
            <a:r>
              <a:rPr lang="nl-NL" sz="1900" dirty="0" smtClean="0"/>
              <a:t> </a:t>
            </a:r>
            <a:endParaRPr lang="nl-NL" sz="19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99695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dirty="0" smtClean="0"/>
              <a:t>) = </a:t>
            </a:r>
            <a:r>
              <a:rPr lang="nl-NL" sz="2400" dirty="0" smtClean="0"/>
              <a:t>∪</a:t>
            </a:r>
            <a:r>
              <a:rPr lang="nl-NL" sz="1900" dirty="0" smtClean="0"/>
              <a:t> {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i</a:t>
            </a:r>
            <a:r>
              <a:rPr lang="nl-NL" sz="1900" dirty="0" smtClean="0"/>
              <a:t>) | 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i </a:t>
            </a:r>
            <a:r>
              <a:rPr lang="nl-NL" sz="1900" i="1" dirty="0" smtClean="0"/>
              <a:t> </a:t>
            </a:r>
            <a:r>
              <a:rPr lang="nl-NL" sz="1900" dirty="0" smtClean="0"/>
              <a:t>is a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element of </a:t>
            </a:r>
            <a:r>
              <a:rPr lang="nl-NL" sz="1900" i="1" dirty="0" smtClean="0"/>
              <a:t>M </a:t>
            </a:r>
            <a:r>
              <a:rPr lang="nl-NL" sz="1900" dirty="0" smtClean="0"/>
              <a:t>} </a:t>
            </a:r>
            <a:endParaRPr lang="en-IE" sz="19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5517232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Take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i="1" dirty="0" smtClean="0"/>
              <a:t>evening star</a:t>
            </a:r>
            <a:r>
              <a:rPr lang="nl-NL" sz="1900" dirty="0" smtClean="0"/>
              <a:t>.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evenings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all</a:t>
            </a:r>
            <a:r>
              <a:rPr lang="nl-NL" sz="1900" dirty="0" smtClean="0"/>
              <a:t> stars</a:t>
            </a:r>
            <a:endParaRPr lang="nl-NL" sz="19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5536" y="6237312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Take the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 smtClean="0"/>
              <a:t>expressed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i="1" dirty="0" smtClean="0"/>
              <a:t>abc</a:t>
            </a:r>
            <a:r>
              <a:rPr lang="nl-NL" sz="1900" dirty="0" smtClean="0"/>
              <a:t>. The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set of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</a:t>
            </a:r>
            <a:r>
              <a:rPr lang="nl-NL" sz="1900" dirty="0" err="1" smtClean="0"/>
              <a:t>Jo’s</a:t>
            </a:r>
            <a:r>
              <a:rPr lang="nl-NL" sz="1900" dirty="0" smtClean="0"/>
              <a:t> </a:t>
            </a:r>
            <a:r>
              <a:rPr lang="nl-NL" sz="1900" dirty="0" err="1" smtClean="0"/>
              <a:t>iPhone</a:t>
            </a:r>
            <a:endParaRPr lang="nl-NL" sz="19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3501008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Examples</a:t>
            </a:r>
            <a:endParaRPr lang="nl-NL" sz="1900" u="sng" dirty="0" smtClean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20080" y="2348880"/>
            <a:ext cx="874846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nl-NL" sz="1900" dirty="0"/>
              <a:t>The </a:t>
            </a:r>
            <a:r>
              <a:rPr lang="nl-NL" sz="1900" dirty="0" err="1"/>
              <a:t>reference</a:t>
            </a:r>
            <a:r>
              <a:rPr lang="nl-NL" sz="1900" dirty="0"/>
              <a:t> set </a:t>
            </a:r>
            <a:r>
              <a:rPr lang="nl-NL" sz="1900" dirty="0" err="1"/>
              <a:t>RefSet</a:t>
            </a:r>
            <a:r>
              <a:rPr lang="nl-NL" sz="1900" dirty="0"/>
              <a:t>(</a:t>
            </a:r>
            <a:r>
              <a:rPr lang="nl-NL" sz="1900" i="1" dirty="0"/>
              <a:t>M</a:t>
            </a:r>
            <a:r>
              <a:rPr lang="nl-NL" sz="1900" dirty="0"/>
              <a:t>) of a </a:t>
            </a:r>
            <a:r>
              <a:rPr lang="nl-NL" sz="1900" dirty="0" err="1"/>
              <a:t>positive</a:t>
            </a:r>
            <a:r>
              <a:rPr lang="nl-NL" sz="1900" dirty="0"/>
              <a:t> </a:t>
            </a:r>
            <a:r>
              <a:rPr lang="nl-NL" sz="1900" dirty="0" err="1"/>
              <a:t>determinate</a:t>
            </a:r>
            <a:r>
              <a:rPr lang="nl-NL" sz="1900" dirty="0"/>
              <a:t> </a:t>
            </a:r>
            <a:r>
              <a:rPr lang="nl-NL" sz="1900" dirty="0" err="1"/>
              <a:t>meaning</a:t>
            </a:r>
            <a:r>
              <a:rPr lang="nl-NL" sz="1900" dirty="0"/>
              <a:t> </a:t>
            </a:r>
            <a:r>
              <a:rPr lang="nl-NL" sz="1900" i="1" dirty="0"/>
              <a:t>M</a:t>
            </a:r>
            <a:r>
              <a:rPr lang="nl-NL" sz="1900" dirty="0"/>
              <a:t>                                       is the </a:t>
            </a:r>
            <a:r>
              <a:rPr lang="nl-NL" sz="1900" dirty="0" err="1"/>
              <a:t>union</a:t>
            </a:r>
            <a:r>
              <a:rPr lang="nl-NL" sz="1900" dirty="0"/>
              <a:t> of the </a:t>
            </a:r>
            <a:r>
              <a:rPr lang="nl-NL" sz="1900" dirty="0" err="1"/>
              <a:t>reference</a:t>
            </a:r>
            <a:r>
              <a:rPr lang="nl-NL" sz="1900" dirty="0"/>
              <a:t> sets of </a:t>
            </a:r>
            <a:r>
              <a:rPr lang="nl-NL" sz="1900" i="1" dirty="0"/>
              <a:t>M</a:t>
            </a:r>
            <a:r>
              <a:rPr lang="nl-NL" sz="1900" dirty="0"/>
              <a:t>’s </a:t>
            </a:r>
            <a:r>
              <a:rPr lang="nl-NL" sz="1900" dirty="0" err="1"/>
              <a:t>meaning</a:t>
            </a:r>
            <a:r>
              <a:rPr lang="nl-NL" sz="1900" dirty="0"/>
              <a:t> </a:t>
            </a:r>
            <a:r>
              <a:rPr lang="nl-NL" sz="1900" dirty="0" err="1"/>
              <a:t>elements</a:t>
            </a:r>
            <a:endParaRPr lang="nl-NL" sz="1900" dirty="0" smtClean="0"/>
          </a:p>
        </p:txBody>
      </p:sp>
    </p:spTree>
    <p:extLst>
      <p:ext uri="{BB962C8B-B14F-4D97-AF65-F5344CB8AC3E}">
        <p14:creationId xmlns:p14="http://schemas.microsoft.com/office/powerpoint/2010/main" val="29103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6" grpId="0"/>
      <p:bldP spid="3" grpId="0"/>
      <p:bldP spid="12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r>
              <a:rPr lang="nl-NL" sz="3200" dirty="0" smtClean="0"/>
              <a:t>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312168"/>
            <a:ext cx="8748464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Although</a:t>
            </a:r>
            <a:r>
              <a:rPr lang="nl-NL" sz="1900" dirty="0"/>
              <a:t> </a:t>
            </a:r>
            <a:r>
              <a:rPr lang="nl-NL" sz="1900" dirty="0" err="1"/>
              <a:t>meaning</a:t>
            </a:r>
            <a:r>
              <a:rPr lang="nl-NL" sz="1900" dirty="0"/>
              <a:t> and </a:t>
            </a:r>
            <a:r>
              <a:rPr lang="nl-NL" sz="1900" dirty="0" err="1"/>
              <a:t>reference</a:t>
            </a:r>
            <a:r>
              <a:rPr lang="nl-NL" sz="1900" dirty="0"/>
              <a:t> </a:t>
            </a:r>
            <a:r>
              <a:rPr lang="nl-NL" sz="1900" dirty="0" err="1" smtClean="0"/>
              <a:t>surely</a:t>
            </a:r>
            <a:r>
              <a:rPr lang="nl-NL" sz="1900" dirty="0" smtClean="0"/>
              <a:t> do </a:t>
            </a:r>
            <a:r>
              <a:rPr lang="nl-NL" sz="1900" dirty="0" err="1"/>
              <a:t>not</a:t>
            </a:r>
            <a:r>
              <a:rPr lang="nl-NL" sz="1900" dirty="0"/>
              <a:t> </a:t>
            </a:r>
            <a:r>
              <a:rPr lang="nl-NL" sz="1900" dirty="0" err="1" smtClean="0"/>
              <a:t>coincide</a:t>
            </a:r>
            <a:r>
              <a:rPr lang="nl-NL" sz="1900" dirty="0"/>
              <a:t>,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/>
              <a:t>and</a:t>
            </a:r>
            <a:r>
              <a:rPr lang="nl-NL" sz="1900" dirty="0"/>
              <a:t>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        are </a:t>
            </a:r>
            <a:r>
              <a:rPr lang="nl-NL" sz="1900" dirty="0" err="1" smtClean="0"/>
              <a:t>plausibly</a:t>
            </a:r>
            <a:r>
              <a:rPr lang="nl-NL" sz="1900" dirty="0" smtClean="0"/>
              <a:t> </a:t>
            </a:r>
            <a:r>
              <a:rPr lang="nl-NL" sz="1900" dirty="0" err="1" smtClean="0"/>
              <a:t>closely</a:t>
            </a:r>
            <a:r>
              <a:rPr lang="nl-NL" sz="1900" dirty="0" smtClean="0"/>
              <a:t> </a:t>
            </a:r>
            <a:r>
              <a:rPr lang="nl-NL" sz="1900" dirty="0" err="1" smtClean="0"/>
              <a:t>related</a:t>
            </a:r>
            <a:r>
              <a:rPr lang="nl-NL" sz="1900" dirty="0" smtClean="0"/>
              <a:t>. For, the </a:t>
            </a:r>
            <a:r>
              <a:rPr lang="nl-NL" sz="1900" dirty="0" err="1" smtClean="0"/>
              <a:t>things</a:t>
            </a:r>
            <a:r>
              <a:rPr lang="nl-NL" sz="1900" dirty="0" smtClean="0"/>
              <a:t> ‘out </a:t>
            </a:r>
            <a:r>
              <a:rPr lang="nl-NL" sz="1900" dirty="0" err="1" smtClean="0"/>
              <a:t>there</a:t>
            </a:r>
            <a:r>
              <a:rPr lang="nl-NL" sz="1900" dirty="0" smtClean="0"/>
              <a:t>’ is </a:t>
            </a:r>
            <a:r>
              <a:rPr lang="nl-NL" sz="1900" dirty="0" err="1" smtClean="0"/>
              <a:t>what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about</a:t>
            </a:r>
            <a:r>
              <a:rPr lang="nl-NL" sz="1900" dirty="0" smtClean="0"/>
              <a:t>    </a:t>
            </a:r>
            <a:endParaRPr lang="nl-NL" sz="19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5536" y="4725144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</a:t>
            </a:r>
            <a:r>
              <a:rPr lang="nl-NL" sz="1900" u="sng" dirty="0" smtClean="0"/>
              <a:t> 2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5157192"/>
            <a:ext cx="8280920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morning</a:t>
            </a:r>
            <a:r>
              <a:rPr lang="nl-NL" sz="1900" i="1" dirty="0" smtClean="0"/>
              <a:t> star</a:t>
            </a:r>
            <a:r>
              <a:rPr lang="nl-NL" sz="1900" dirty="0" smtClean="0"/>
              <a:t>)</a:t>
            </a:r>
            <a:r>
              <a:rPr lang="en-IE" sz="1900" dirty="0" smtClean="0"/>
              <a:t> </a:t>
            </a:r>
            <a:r>
              <a:rPr lang="en-IE" sz="1900" dirty="0"/>
              <a:t>≠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(e</a:t>
            </a:r>
            <a:r>
              <a:rPr lang="nl-NL" sz="1900" i="1" dirty="0" smtClean="0"/>
              <a:t>vening star</a:t>
            </a:r>
            <a:r>
              <a:rPr lang="nl-NL" sz="1900" dirty="0" smtClean="0"/>
              <a:t>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5536" y="551723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RefSet</a:t>
            </a:r>
            <a:r>
              <a:rPr lang="nl-NL" sz="1900" i="1" dirty="0" smtClean="0"/>
              <a:t>(</a:t>
            </a:r>
            <a:r>
              <a:rPr lang="nl-NL" sz="1900" i="1" dirty="0" err="1" smtClean="0"/>
              <a:t>morning</a:t>
            </a:r>
            <a:r>
              <a:rPr lang="nl-NL" sz="1900" i="1" dirty="0" smtClean="0"/>
              <a:t> star)</a:t>
            </a:r>
            <a:r>
              <a:rPr lang="nl-NL" sz="1900" dirty="0" smtClean="0"/>
              <a:t> </a:t>
            </a:r>
            <a:r>
              <a:rPr lang="en-IE" sz="1900" dirty="0" smtClean="0"/>
              <a:t>≠</a:t>
            </a:r>
            <a:r>
              <a:rPr lang="nl-NL" sz="1900" dirty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evening star</a:t>
            </a:r>
            <a:r>
              <a:rPr lang="nl-NL" sz="1900" dirty="0" smtClean="0"/>
              <a:t>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95536" y="2924944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</a:t>
            </a:r>
            <a:r>
              <a:rPr lang="nl-NL" sz="1900" u="sng" dirty="0" smtClean="0"/>
              <a:t> 1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5536" y="3356992"/>
            <a:ext cx="8280920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/>
              <a:t>M</a:t>
            </a:r>
            <a:r>
              <a:rPr lang="nl-NL" sz="1900" dirty="0" err="1" smtClean="0"/>
              <a:t>eaning</a:t>
            </a:r>
            <a:r>
              <a:rPr lang="nl-NL" sz="1900" dirty="0" smtClean="0"/>
              <a:t>(</a:t>
            </a:r>
            <a:r>
              <a:rPr lang="nl-NL" sz="1900" i="1" dirty="0" smtClean="0"/>
              <a:t>Obama</a:t>
            </a:r>
            <a:r>
              <a:rPr lang="nl-NL" sz="1900" dirty="0" smtClean="0"/>
              <a:t>)</a:t>
            </a:r>
            <a:r>
              <a:rPr lang="en-IE" sz="1900" dirty="0" smtClean="0"/>
              <a:t> </a:t>
            </a:r>
            <a:r>
              <a:rPr lang="en-IE" sz="1900" dirty="0"/>
              <a:t>≠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/>
              <a:t>)</a:t>
            </a:r>
            <a:endParaRPr lang="nl-NL" sz="190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371703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Obama</a:t>
            </a:r>
            <a:r>
              <a:rPr lang="nl-NL" sz="1900" dirty="0" smtClean="0"/>
              <a:t>)) </a:t>
            </a:r>
            <a:r>
              <a:rPr lang="en-IE" sz="1900" dirty="0" smtClean="0"/>
              <a:t>≠</a:t>
            </a:r>
            <a:r>
              <a:rPr lang="nl-NL" sz="1900" dirty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 smtClean="0"/>
              <a:t>))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5536" y="407707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Obama</a:t>
            </a:r>
            <a:r>
              <a:rPr lang="nl-NL" sz="1900" dirty="0" smtClean="0"/>
              <a:t>) </a:t>
            </a:r>
            <a:r>
              <a:rPr lang="en-IE" sz="1900" dirty="0" smtClean="0"/>
              <a:t>≠</a:t>
            </a:r>
            <a:r>
              <a:rPr lang="nl-NL" sz="1900" dirty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president of the United </a:t>
            </a:r>
            <a:r>
              <a:rPr lang="nl-NL" sz="1900" i="1" dirty="0" err="1" smtClean="0"/>
              <a:t>States</a:t>
            </a:r>
            <a:r>
              <a:rPr lang="nl-NL" sz="19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17398" y="2396207"/>
            <a:ext cx="811504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900" dirty="0"/>
              <a:t>I </a:t>
            </a:r>
            <a:r>
              <a:rPr lang="nl-NL" sz="1900" dirty="0" err="1"/>
              <a:t>posit</a:t>
            </a:r>
            <a:r>
              <a:rPr lang="nl-NL" sz="1900" dirty="0"/>
              <a:t> </a:t>
            </a:r>
            <a:r>
              <a:rPr lang="nl-NL" sz="1900" dirty="0" err="1"/>
              <a:t>this</a:t>
            </a:r>
            <a:r>
              <a:rPr lang="nl-NL" sz="1900" dirty="0"/>
              <a:t> </a:t>
            </a:r>
            <a:r>
              <a:rPr lang="nl-NL" sz="1900" i="1" dirty="0" err="1"/>
              <a:t>theory</a:t>
            </a:r>
            <a:r>
              <a:rPr lang="nl-NL" sz="1900" i="1" dirty="0"/>
              <a:t> of </a:t>
            </a:r>
            <a:r>
              <a:rPr lang="nl-NL" sz="1900" i="1" dirty="0" err="1" smtClean="0"/>
              <a:t>meaning</a:t>
            </a:r>
            <a:r>
              <a:rPr lang="nl-NL" sz="1900" dirty="0" smtClean="0"/>
              <a:t>:  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1</a:t>
            </a:r>
            <a:r>
              <a:rPr lang="nl-NL" sz="1900" dirty="0" smtClean="0"/>
              <a:t> </a:t>
            </a:r>
            <a:r>
              <a:rPr lang="nl-NL" sz="1900" dirty="0"/>
              <a:t>= </a:t>
            </a:r>
            <a:r>
              <a:rPr lang="nl-NL" sz="1900" i="1" dirty="0"/>
              <a:t>M</a:t>
            </a:r>
            <a:r>
              <a:rPr lang="nl-NL" sz="1900" i="1" baseline="-25000" dirty="0"/>
              <a:t>2</a:t>
            </a:r>
            <a:r>
              <a:rPr lang="nl-NL" sz="1900" dirty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only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1</a:t>
            </a:r>
            <a:r>
              <a:rPr lang="nl-NL" sz="1900" dirty="0"/>
              <a:t>) =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2</a:t>
            </a:r>
            <a:r>
              <a:rPr lang="nl-NL" sz="1900" dirty="0"/>
              <a:t>) </a:t>
            </a:r>
            <a:endParaRPr lang="en-IE" sz="19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2013521"/>
            <a:ext cx="8748464" cy="407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So</a:t>
            </a:r>
            <a:r>
              <a:rPr lang="nl-NL" sz="1900" dirty="0" smtClean="0"/>
              <a:t>, </a:t>
            </a:r>
            <a:r>
              <a:rPr lang="nl-NL" sz="1900" dirty="0" err="1" smtClean="0"/>
              <a:t>meanings</a:t>
            </a:r>
            <a:r>
              <a:rPr lang="nl-NL" sz="1900" dirty="0" smtClean="0"/>
              <a:t> are </a:t>
            </a:r>
            <a:r>
              <a:rPr lang="nl-NL" sz="1900" dirty="0" err="1" smtClean="0"/>
              <a:t>devices</a:t>
            </a:r>
            <a:r>
              <a:rPr lang="nl-NL" sz="1900" dirty="0" smtClean="0"/>
              <a:t>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 err="1" smtClean="0"/>
              <a:t>referring</a:t>
            </a:r>
            <a:r>
              <a:rPr lang="nl-NL" sz="1900" dirty="0" smtClean="0"/>
              <a:t> – and </a:t>
            </a:r>
            <a:r>
              <a:rPr lang="nl-NL" sz="1900" dirty="0" err="1" smtClean="0"/>
              <a:t>thus</a:t>
            </a:r>
            <a:r>
              <a:rPr lang="nl-NL" sz="1900" dirty="0" smtClean="0"/>
              <a:t> </a:t>
            </a:r>
            <a:r>
              <a:rPr lang="nl-NL" sz="1900" dirty="0" err="1" smtClean="0"/>
              <a:t>analysable</a:t>
            </a:r>
            <a:r>
              <a:rPr lang="nl-NL" sz="1900" dirty="0" smtClean="0"/>
              <a:t> in </a:t>
            </a:r>
            <a:r>
              <a:rPr lang="nl-NL" sz="1900" dirty="0" err="1" smtClean="0"/>
              <a:t>terms</a:t>
            </a:r>
            <a:r>
              <a:rPr lang="nl-NL" sz="1900" dirty="0" smtClean="0"/>
              <a:t> of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24900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 </a:t>
            </a:r>
            <a:r>
              <a:rPr lang="nl-NL" sz="3200" dirty="0" err="1" smtClean="0"/>
              <a:t>theory</a:t>
            </a:r>
            <a:r>
              <a:rPr lang="nl-NL" sz="3200" dirty="0" smtClean="0"/>
              <a:t> of </a:t>
            </a:r>
            <a:r>
              <a:rPr lang="nl-NL" sz="3200" dirty="0" err="1" smtClean="0"/>
              <a:t>meaning</a:t>
            </a:r>
            <a:r>
              <a:rPr lang="nl-NL" sz="3200" dirty="0" smtClean="0"/>
              <a:t> (</a:t>
            </a:r>
            <a:r>
              <a:rPr lang="nl-NL" sz="3200" dirty="0" err="1" smtClean="0"/>
              <a:t>cont</a:t>
            </a:r>
            <a:r>
              <a:rPr lang="nl-NL" sz="3200" dirty="0" smtClean="0"/>
              <a:t>.)</a:t>
            </a:r>
            <a:endParaRPr lang="nl-NL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312168"/>
            <a:ext cx="8748464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/>
              <a:t>Although</a:t>
            </a:r>
            <a:r>
              <a:rPr lang="nl-NL" sz="1900" dirty="0"/>
              <a:t> </a:t>
            </a:r>
            <a:r>
              <a:rPr lang="nl-NL" sz="1900" dirty="0" err="1"/>
              <a:t>meaning</a:t>
            </a:r>
            <a:r>
              <a:rPr lang="nl-NL" sz="1900" dirty="0"/>
              <a:t> and </a:t>
            </a:r>
            <a:r>
              <a:rPr lang="nl-NL" sz="1900" dirty="0" err="1"/>
              <a:t>reference</a:t>
            </a:r>
            <a:r>
              <a:rPr lang="nl-NL" sz="1900" dirty="0"/>
              <a:t> </a:t>
            </a:r>
            <a:r>
              <a:rPr lang="nl-NL" sz="1900" dirty="0" err="1" smtClean="0"/>
              <a:t>surely</a:t>
            </a:r>
            <a:r>
              <a:rPr lang="nl-NL" sz="1900" dirty="0" smtClean="0"/>
              <a:t> </a:t>
            </a:r>
            <a:r>
              <a:rPr lang="nl-NL" sz="1900" dirty="0" smtClean="0"/>
              <a:t>do 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coincide</a:t>
            </a:r>
            <a:r>
              <a:rPr lang="nl-NL" sz="1900" dirty="0"/>
              <a:t>,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</a:t>
            </a:r>
            <a:r>
              <a:rPr lang="nl-NL" sz="1900" dirty="0" err="1"/>
              <a:t>and</a:t>
            </a:r>
            <a:r>
              <a:rPr lang="nl-NL" sz="1900" dirty="0"/>
              <a:t> </a:t>
            </a:r>
            <a:r>
              <a:rPr lang="nl-NL" sz="1900" dirty="0" err="1" smtClean="0"/>
              <a:t>reference</a:t>
            </a:r>
            <a:r>
              <a:rPr lang="nl-NL" sz="1900" dirty="0" smtClean="0"/>
              <a:t>   are </a:t>
            </a:r>
            <a:r>
              <a:rPr lang="nl-NL" sz="1900" dirty="0" err="1" smtClean="0"/>
              <a:t>plausibly</a:t>
            </a:r>
            <a:r>
              <a:rPr lang="nl-NL" sz="1900" dirty="0" smtClean="0"/>
              <a:t> </a:t>
            </a:r>
            <a:r>
              <a:rPr lang="nl-NL" sz="1900" dirty="0" err="1" smtClean="0"/>
              <a:t>closely</a:t>
            </a:r>
            <a:r>
              <a:rPr lang="nl-NL" sz="1900" dirty="0" smtClean="0"/>
              <a:t> </a:t>
            </a:r>
            <a:r>
              <a:rPr lang="nl-NL" sz="1900" dirty="0" err="1" smtClean="0"/>
              <a:t>related</a:t>
            </a:r>
            <a:r>
              <a:rPr lang="nl-NL" sz="1900" dirty="0"/>
              <a:t>. </a:t>
            </a:r>
            <a:r>
              <a:rPr lang="nl-NL" sz="1900" dirty="0" smtClean="0"/>
              <a:t>For, the </a:t>
            </a:r>
            <a:r>
              <a:rPr lang="nl-NL" sz="1900" dirty="0" err="1"/>
              <a:t>things</a:t>
            </a:r>
            <a:r>
              <a:rPr lang="nl-NL" sz="1900" dirty="0"/>
              <a:t> ‘out </a:t>
            </a:r>
            <a:r>
              <a:rPr lang="nl-NL" sz="1900" dirty="0" err="1"/>
              <a:t>there</a:t>
            </a:r>
            <a:r>
              <a:rPr lang="nl-NL" sz="1900" dirty="0"/>
              <a:t>’ </a:t>
            </a:r>
            <a:r>
              <a:rPr lang="nl-NL" sz="1900" dirty="0" smtClean="0"/>
              <a:t>is </a:t>
            </a:r>
            <a:r>
              <a:rPr lang="nl-NL" sz="1900" dirty="0" err="1" smtClean="0"/>
              <a:t>what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 is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dirty="0" err="1" smtClean="0"/>
              <a:t>about</a:t>
            </a:r>
            <a:endParaRPr lang="nl-NL" sz="19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3717032"/>
            <a:ext cx="8280920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abc</a:t>
            </a:r>
            <a:r>
              <a:rPr lang="nl-NL" sz="1900" dirty="0" smtClean="0"/>
              <a:t>)</a:t>
            </a:r>
            <a:r>
              <a:rPr lang="en-IE" sz="1900" dirty="0" smtClean="0"/>
              <a:t> </a:t>
            </a:r>
            <a:r>
              <a:rPr lang="en-IE" sz="1900" dirty="0"/>
              <a:t>=</a:t>
            </a:r>
            <a:r>
              <a:rPr lang="nl-NL" sz="1900" dirty="0" smtClean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err="1" smtClean="0"/>
              <a:t>xyz</a:t>
            </a:r>
            <a:r>
              <a:rPr lang="nl-NL" sz="1900" dirty="0" smtClean="0"/>
              <a:t>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335699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abc</a:t>
            </a:r>
            <a:r>
              <a:rPr lang="nl-NL" sz="1900" dirty="0" smtClean="0"/>
              <a:t>) =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xyz</a:t>
            </a:r>
            <a:r>
              <a:rPr lang="nl-NL" sz="19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4139788"/>
            <a:ext cx="84249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dirty="0" err="1" smtClean="0"/>
              <a:t>Yet</a:t>
            </a:r>
            <a:r>
              <a:rPr lang="nl-NL" sz="1900" dirty="0" smtClean="0"/>
              <a:t>, “Brigitte </a:t>
            </a:r>
            <a:r>
              <a:rPr lang="nl-NL" sz="1900" dirty="0" err="1" smtClean="0"/>
              <a:t>knows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Jo’s</a:t>
            </a:r>
            <a:r>
              <a:rPr lang="nl-NL" sz="1900" dirty="0" smtClean="0"/>
              <a:t> </a:t>
            </a:r>
            <a:r>
              <a:rPr lang="nl-NL" sz="1900" dirty="0" err="1" smtClean="0"/>
              <a:t>iPhone</a:t>
            </a:r>
            <a:r>
              <a:rPr lang="nl-NL" sz="1900" dirty="0" smtClean="0"/>
              <a:t> is </a:t>
            </a:r>
            <a:r>
              <a:rPr lang="nl-NL" sz="1900" dirty="0" err="1" smtClean="0"/>
              <a:t>called</a:t>
            </a:r>
            <a:r>
              <a:rPr lang="nl-NL" sz="1900" dirty="0" smtClean="0"/>
              <a:t> </a:t>
            </a:r>
            <a:r>
              <a:rPr lang="nl-NL" sz="1900" i="1" dirty="0" smtClean="0"/>
              <a:t>abc</a:t>
            </a:r>
            <a:r>
              <a:rPr lang="nl-NL" sz="1900" dirty="0" smtClean="0"/>
              <a:t>” does 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entail</a:t>
            </a:r>
            <a:r>
              <a:rPr lang="nl-NL" sz="1900" dirty="0" smtClean="0"/>
              <a:t> “Brigitte </a:t>
            </a:r>
            <a:r>
              <a:rPr lang="nl-NL" sz="1900" dirty="0" err="1" smtClean="0"/>
              <a:t>knows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Jo’s</a:t>
            </a:r>
            <a:r>
              <a:rPr lang="nl-NL" sz="1900" dirty="0" smtClean="0"/>
              <a:t> </a:t>
            </a:r>
            <a:r>
              <a:rPr lang="nl-NL" sz="1900" dirty="0" err="1" smtClean="0"/>
              <a:t>iPhone</a:t>
            </a:r>
            <a:r>
              <a:rPr lang="nl-NL" sz="1900" dirty="0" smtClean="0"/>
              <a:t> is </a:t>
            </a:r>
            <a:r>
              <a:rPr lang="nl-NL" sz="1900" dirty="0" err="1" smtClean="0"/>
              <a:t>called</a:t>
            </a:r>
            <a:r>
              <a:rPr lang="nl-NL" sz="1900" dirty="0" smtClean="0"/>
              <a:t> </a:t>
            </a:r>
            <a:r>
              <a:rPr lang="nl-NL" sz="1900" i="1" dirty="0" err="1" smtClean="0"/>
              <a:t>xyz</a:t>
            </a:r>
            <a:r>
              <a:rPr lang="nl-NL" sz="1900" dirty="0" smtClean="0"/>
              <a:t>”. </a:t>
            </a:r>
            <a:r>
              <a:rPr lang="nl-NL" sz="1900" dirty="0" err="1" smtClean="0"/>
              <a:t>Would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refute</a:t>
            </a:r>
            <a:r>
              <a:rPr lang="nl-NL" sz="1900" dirty="0" smtClean="0"/>
              <a:t> </a:t>
            </a:r>
            <a:r>
              <a:rPr lang="nl-NL" sz="1900" i="1" dirty="0" smtClean="0"/>
              <a:t>abc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err="1" smtClean="0"/>
              <a:t>xyz</a:t>
            </a:r>
            <a:r>
              <a:rPr lang="nl-NL" sz="1900" dirty="0" smtClean="0"/>
              <a:t> </a:t>
            </a:r>
            <a:r>
              <a:rPr lang="nl-NL" sz="1900" dirty="0" err="1" smtClean="0"/>
              <a:t>having</a:t>
            </a:r>
            <a:r>
              <a:rPr lang="nl-NL" sz="1900" dirty="0" smtClean="0"/>
              <a:t> the </a:t>
            </a:r>
            <a:r>
              <a:rPr lang="nl-NL" sz="1900" dirty="0" err="1" smtClean="0"/>
              <a:t>same</a:t>
            </a:r>
            <a:r>
              <a:rPr lang="nl-NL" sz="1900" dirty="0" smtClean="0"/>
              <a:t>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?</a:t>
            </a:r>
            <a:endParaRPr lang="en-IE" sz="19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5128156"/>
            <a:ext cx="87484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dirty="0" smtClean="0"/>
              <a:t>No, </a:t>
            </a:r>
            <a:r>
              <a:rPr lang="nl-NL" sz="1900" i="1" dirty="0" smtClean="0"/>
              <a:t>abc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err="1" smtClean="0"/>
              <a:t>xyz</a:t>
            </a:r>
            <a:r>
              <a:rPr lang="nl-NL" sz="1900" dirty="0" smtClean="0"/>
              <a:t> are </a:t>
            </a:r>
            <a:r>
              <a:rPr lang="nl-NL" sz="1900" u="sng" dirty="0" err="1" smtClean="0"/>
              <a:t>mentioned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not</a:t>
            </a:r>
            <a:r>
              <a:rPr lang="nl-NL" sz="1900" dirty="0" smtClean="0"/>
              <a:t> </a:t>
            </a:r>
            <a:r>
              <a:rPr lang="nl-NL" sz="1900" dirty="0" err="1" smtClean="0"/>
              <a:t>used</a:t>
            </a:r>
            <a:r>
              <a:rPr lang="nl-NL" sz="1900" dirty="0" smtClean="0"/>
              <a:t> in these </a:t>
            </a:r>
            <a:r>
              <a:rPr lang="nl-NL" sz="1900" dirty="0" err="1" smtClean="0"/>
              <a:t>sentences</a:t>
            </a:r>
            <a:r>
              <a:rPr lang="nl-NL" sz="1900" dirty="0" smtClean="0"/>
              <a:t> (</a:t>
            </a:r>
            <a:r>
              <a:rPr lang="nl-NL" sz="1900" dirty="0" err="1" smtClean="0"/>
              <a:t>use-mention</a:t>
            </a:r>
            <a:r>
              <a:rPr lang="nl-NL" sz="1900" dirty="0" smtClean="0"/>
              <a:t> </a:t>
            </a:r>
            <a:r>
              <a:rPr lang="nl-NL" sz="1900" dirty="0" err="1" smtClean="0"/>
              <a:t>distinction</a:t>
            </a:r>
            <a:r>
              <a:rPr lang="nl-NL" sz="1900" dirty="0" smtClean="0"/>
              <a:t>) </a:t>
            </a:r>
            <a:endParaRPr lang="en-IE" sz="19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2924944"/>
            <a:ext cx="8280920" cy="31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u="sng" dirty="0" err="1" smtClean="0"/>
              <a:t>Example</a:t>
            </a:r>
            <a:r>
              <a:rPr lang="nl-NL" sz="1900" u="sng" dirty="0" smtClean="0"/>
              <a:t>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7398" y="2396207"/>
            <a:ext cx="811504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900" dirty="0"/>
              <a:t>I </a:t>
            </a:r>
            <a:r>
              <a:rPr lang="nl-NL" sz="1900" dirty="0" err="1"/>
              <a:t>posit</a:t>
            </a:r>
            <a:r>
              <a:rPr lang="nl-NL" sz="1900" dirty="0"/>
              <a:t> </a:t>
            </a:r>
            <a:r>
              <a:rPr lang="nl-NL" sz="1900" dirty="0" err="1"/>
              <a:t>this</a:t>
            </a:r>
            <a:r>
              <a:rPr lang="nl-NL" sz="1900" dirty="0"/>
              <a:t> </a:t>
            </a:r>
            <a:r>
              <a:rPr lang="nl-NL" sz="1900" i="1" dirty="0" err="1"/>
              <a:t>theory</a:t>
            </a:r>
            <a:r>
              <a:rPr lang="nl-NL" sz="1900" i="1" dirty="0"/>
              <a:t> of </a:t>
            </a:r>
            <a:r>
              <a:rPr lang="nl-NL" sz="1900" i="1" dirty="0" err="1" smtClean="0"/>
              <a:t>meaning</a:t>
            </a:r>
            <a:r>
              <a:rPr lang="nl-NL" sz="1900" dirty="0" smtClean="0"/>
              <a:t>:  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1</a:t>
            </a:r>
            <a:r>
              <a:rPr lang="nl-NL" sz="1900" dirty="0" smtClean="0"/>
              <a:t> </a:t>
            </a:r>
            <a:r>
              <a:rPr lang="nl-NL" sz="1900" dirty="0"/>
              <a:t>= </a:t>
            </a:r>
            <a:r>
              <a:rPr lang="nl-NL" sz="1900" i="1" dirty="0"/>
              <a:t>M</a:t>
            </a:r>
            <a:r>
              <a:rPr lang="nl-NL" sz="1900" i="1" baseline="-25000" dirty="0"/>
              <a:t>2</a:t>
            </a:r>
            <a:r>
              <a:rPr lang="nl-NL" sz="1900" dirty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dirty="0" err="1" smtClean="0"/>
              <a:t>only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1</a:t>
            </a:r>
            <a:r>
              <a:rPr lang="nl-NL" sz="1900" dirty="0"/>
              <a:t>) =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i="1" dirty="0" smtClean="0"/>
              <a:t>M</a:t>
            </a:r>
            <a:r>
              <a:rPr lang="nl-NL" sz="1900" i="1" baseline="-25000" dirty="0" smtClean="0"/>
              <a:t>2</a:t>
            </a:r>
            <a:r>
              <a:rPr lang="nl-NL" sz="1900" dirty="0"/>
              <a:t>) </a:t>
            </a:r>
            <a:endParaRPr lang="en-IE" sz="19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2013521"/>
            <a:ext cx="8748464" cy="407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900" dirty="0" err="1" smtClean="0"/>
              <a:t>So</a:t>
            </a:r>
            <a:r>
              <a:rPr lang="nl-NL" sz="1900" dirty="0" smtClean="0"/>
              <a:t>, </a:t>
            </a:r>
            <a:r>
              <a:rPr lang="nl-NL" sz="1900" dirty="0" err="1" smtClean="0"/>
              <a:t>meanings</a:t>
            </a:r>
            <a:r>
              <a:rPr lang="nl-NL" sz="1900" dirty="0" smtClean="0"/>
              <a:t> are </a:t>
            </a:r>
            <a:r>
              <a:rPr lang="nl-NL" sz="1900" dirty="0" err="1" smtClean="0"/>
              <a:t>devices</a:t>
            </a:r>
            <a:r>
              <a:rPr lang="nl-NL" sz="1900" dirty="0" smtClean="0"/>
              <a:t> </a:t>
            </a:r>
            <a:r>
              <a:rPr lang="nl-NL" sz="1900" dirty="0" err="1" smtClean="0"/>
              <a:t>for</a:t>
            </a:r>
            <a:r>
              <a:rPr lang="nl-NL" sz="1900" dirty="0" smtClean="0"/>
              <a:t> </a:t>
            </a:r>
            <a:r>
              <a:rPr lang="nl-NL" sz="1900" dirty="0" err="1" smtClean="0"/>
              <a:t>referring</a:t>
            </a:r>
            <a:r>
              <a:rPr lang="nl-NL" sz="1900" dirty="0" smtClean="0"/>
              <a:t> – and </a:t>
            </a:r>
            <a:r>
              <a:rPr lang="nl-NL" sz="1900" dirty="0" err="1" smtClean="0"/>
              <a:t>thus</a:t>
            </a:r>
            <a:r>
              <a:rPr lang="nl-NL" sz="1900" dirty="0" smtClean="0"/>
              <a:t> </a:t>
            </a:r>
            <a:r>
              <a:rPr lang="nl-NL" sz="1900" dirty="0" err="1" smtClean="0"/>
              <a:t>analysable</a:t>
            </a:r>
            <a:r>
              <a:rPr lang="nl-NL" sz="1900" dirty="0" smtClean="0"/>
              <a:t> in </a:t>
            </a:r>
            <a:r>
              <a:rPr lang="nl-NL" sz="1900" dirty="0" err="1" smtClean="0"/>
              <a:t>terms</a:t>
            </a:r>
            <a:r>
              <a:rPr lang="nl-NL" sz="1900" dirty="0" smtClean="0"/>
              <a:t> of </a:t>
            </a:r>
            <a:r>
              <a:rPr lang="nl-NL" sz="1900" dirty="0" err="1" smtClean="0"/>
              <a:t>reference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382097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The </a:t>
            </a:r>
            <a:r>
              <a:rPr lang="nl-NL" sz="3200" dirty="0" err="1" smtClean="0"/>
              <a:t>semantic</a:t>
            </a:r>
            <a:r>
              <a:rPr lang="nl-NL" sz="3200" dirty="0" smtClean="0"/>
              <a:t> argument</a:t>
            </a:r>
            <a:endParaRPr lang="nl-NL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1520" y="1340768"/>
            <a:ext cx="8748464" cy="51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Need</a:t>
            </a:r>
            <a:r>
              <a:rPr lang="nl-NL" sz="1900" dirty="0" smtClean="0"/>
              <a:t> </a:t>
            </a:r>
            <a:r>
              <a:rPr lang="nl-NL" sz="1900" dirty="0" err="1" smtClean="0"/>
              <a:t>to</a:t>
            </a:r>
            <a:r>
              <a:rPr lang="nl-NL" sz="1900" dirty="0" smtClean="0"/>
              <a:t> show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/>
              <a:t>t</a:t>
            </a:r>
            <a:r>
              <a:rPr lang="nl-NL" sz="1900" dirty="0" err="1" smtClean="0"/>
              <a:t>here</a:t>
            </a:r>
            <a:r>
              <a:rPr lang="nl-NL" sz="1900" dirty="0" smtClean="0"/>
              <a:t> are no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 real </a:t>
            </a:r>
            <a:r>
              <a:rPr lang="nl-NL" sz="1900" dirty="0" err="1" smtClean="0"/>
              <a:t>properties</a:t>
            </a:r>
            <a:r>
              <a:rPr lang="nl-NL" sz="1900" dirty="0"/>
              <a:t>:</a:t>
            </a:r>
            <a:r>
              <a:rPr lang="nl-NL" sz="1900" dirty="0" smtClean="0"/>
              <a:t> </a:t>
            </a:r>
            <a:r>
              <a:rPr lang="nl-NL" sz="1900" b="1" dirty="0" smtClean="0"/>
              <a:t>∀</a:t>
            </a:r>
            <a:r>
              <a:rPr lang="nl-NL" sz="1900" b="1" dirty="0"/>
              <a:t>P(Real(P) → ∃</a:t>
            </a:r>
            <a:r>
              <a:rPr lang="nl-NL" sz="1900" b="1" dirty="0" err="1"/>
              <a:t>x¬P</a:t>
            </a:r>
            <a:r>
              <a:rPr lang="nl-NL" sz="1900" b="1" dirty="0"/>
              <a:t>(x))</a:t>
            </a:r>
            <a:endParaRPr lang="nl-NL" sz="19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1916832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Suppose</a:t>
            </a:r>
            <a:r>
              <a:rPr lang="nl-NL" sz="1900" dirty="0" smtClean="0"/>
              <a:t> </a:t>
            </a:r>
            <a:r>
              <a:rPr lang="nl-NL" sz="1900" i="1" dirty="0" err="1" smtClean="0"/>
              <a:t>for</a:t>
            </a:r>
            <a:r>
              <a:rPr lang="nl-NL" sz="1900" i="1" dirty="0" smtClean="0"/>
              <a:t> reductio ad absurdum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there</a:t>
            </a:r>
            <a:r>
              <a:rPr lang="nl-NL" sz="1900" dirty="0" smtClean="0"/>
              <a:t> is a real property </a:t>
            </a:r>
            <a:r>
              <a:rPr lang="nl-NL" sz="1900" dirty="0" err="1" smtClean="0"/>
              <a:t>that</a:t>
            </a:r>
            <a:r>
              <a:rPr lang="nl-NL" sz="1900" dirty="0" smtClean="0"/>
              <a:t> is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1520" y="5301208"/>
            <a:ext cx="547260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Thus</a:t>
            </a:r>
            <a:r>
              <a:rPr lang="nl-NL" sz="1900" dirty="0" smtClean="0"/>
              <a:t>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</a:t>
            </a:r>
            <a:r>
              <a:rPr lang="nl-NL" sz="1900" dirty="0" smtClean="0"/>
              <a:t>)) =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)) </a:t>
            </a:r>
            <a:endParaRPr lang="nl-NL" sz="19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2536304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That</a:t>
            </a:r>
            <a:r>
              <a:rPr lang="nl-NL" sz="1900" dirty="0" smtClean="0"/>
              <a:t> property is </a:t>
            </a:r>
            <a:r>
              <a:rPr lang="nl-NL" sz="1900" dirty="0" err="1" smtClean="0"/>
              <a:t>either</a:t>
            </a:r>
            <a:r>
              <a:rPr lang="nl-NL" sz="1900" dirty="0" smtClean="0"/>
              <a:t> complex or </a:t>
            </a:r>
            <a:r>
              <a:rPr lang="nl-NL" sz="1900" dirty="0" err="1" smtClean="0"/>
              <a:t>simple</a:t>
            </a:r>
            <a:r>
              <a:rPr lang="nl-NL" sz="1900" dirty="0"/>
              <a:t> </a:t>
            </a:r>
            <a:r>
              <a:rPr lang="nl-NL" sz="1900" dirty="0" smtClean="0"/>
              <a:t>(e.g., </a:t>
            </a:r>
            <a:r>
              <a:rPr lang="nl-NL" sz="1900" i="1" dirty="0" smtClean="0"/>
              <a:t>red</a:t>
            </a:r>
            <a:r>
              <a:rPr lang="nl-NL" sz="1900" dirty="0" smtClean="0"/>
              <a:t> is </a:t>
            </a:r>
            <a:r>
              <a:rPr lang="nl-NL" sz="1900" dirty="0" err="1" smtClean="0"/>
              <a:t>simple</a:t>
            </a:r>
            <a:r>
              <a:rPr lang="nl-NL" sz="1900" dirty="0"/>
              <a:t> </a:t>
            </a:r>
            <a:r>
              <a:rPr lang="nl-NL" sz="1900" dirty="0" err="1" smtClean="0"/>
              <a:t>and</a:t>
            </a:r>
            <a:r>
              <a:rPr lang="nl-NL" sz="1900" dirty="0" smtClean="0"/>
              <a:t> </a:t>
            </a:r>
            <a:r>
              <a:rPr lang="nl-NL" sz="1900" i="1" dirty="0" err="1" smtClean="0"/>
              <a:t>unicorn</a:t>
            </a:r>
            <a:r>
              <a:rPr lang="nl-NL" sz="1900" dirty="0" smtClean="0"/>
              <a:t> is complex)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51520" y="3140968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it</a:t>
            </a:r>
            <a:r>
              <a:rPr lang="nl-NL" sz="1900" dirty="0" smtClean="0"/>
              <a:t> is </a:t>
            </a:r>
            <a:r>
              <a:rPr lang="nl-NL" sz="1900" dirty="0" err="1" smtClean="0"/>
              <a:t>simple</a:t>
            </a:r>
            <a:r>
              <a:rPr lang="nl-NL" sz="1900" dirty="0" smtClean="0"/>
              <a:t> call </a:t>
            </a:r>
            <a:r>
              <a:rPr lang="nl-NL" sz="1900" dirty="0" err="1" smtClean="0"/>
              <a:t>it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. </a:t>
            </a:r>
            <a:r>
              <a:rPr lang="nl-NL" sz="1900" dirty="0" err="1" smtClean="0"/>
              <a:t>If</a:t>
            </a:r>
            <a:r>
              <a:rPr lang="nl-NL" sz="1900" dirty="0" smtClean="0"/>
              <a:t> </a:t>
            </a:r>
            <a:r>
              <a:rPr lang="nl-NL" sz="1900" dirty="0" err="1" smtClean="0"/>
              <a:t>it</a:t>
            </a:r>
            <a:r>
              <a:rPr lang="nl-NL" sz="1900" dirty="0" smtClean="0"/>
              <a:t> is complex, </a:t>
            </a:r>
            <a:r>
              <a:rPr lang="nl-NL" sz="1900" dirty="0" err="1" smtClean="0"/>
              <a:t>it</a:t>
            </a:r>
            <a:r>
              <a:rPr lang="nl-NL" sz="1900" dirty="0" smtClean="0"/>
              <a:t> has a </a:t>
            </a:r>
            <a:r>
              <a:rPr lang="nl-NL" sz="1900" dirty="0" err="1" smtClean="0"/>
              <a:t>simple</a:t>
            </a:r>
            <a:r>
              <a:rPr lang="nl-NL" sz="1900" dirty="0" smtClean="0"/>
              <a:t> property as constituent. Call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51520" y="3717032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It </a:t>
            </a:r>
            <a:r>
              <a:rPr lang="nl-NL" sz="1900" dirty="0" err="1" smtClean="0"/>
              <a:t>follows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 is a </a:t>
            </a:r>
            <a:r>
              <a:rPr lang="nl-NL" sz="1900" dirty="0" err="1" smtClean="0"/>
              <a:t>simple</a:t>
            </a:r>
            <a:r>
              <a:rPr lang="nl-NL" sz="1900" dirty="0" smtClean="0"/>
              <a:t>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 real property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1520" y="5805264"/>
            <a:ext cx="874846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smtClean="0"/>
              <a:t>But </a:t>
            </a:r>
            <a:r>
              <a:rPr lang="nl-NL" sz="1900" dirty="0" err="1" smtClean="0"/>
              <a:t>then</a:t>
            </a:r>
            <a:r>
              <a:rPr lang="nl-NL" sz="1900" dirty="0" smtClean="0"/>
              <a:t>,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</a:t>
            </a:r>
            <a:r>
              <a:rPr lang="nl-NL" sz="1900" dirty="0" smtClean="0"/>
              <a:t>) </a:t>
            </a:r>
            <a:r>
              <a:rPr lang="nl-NL" sz="1900" dirty="0"/>
              <a:t>= 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err="1" smtClean="0"/>
              <a:t>being</a:t>
            </a:r>
            <a:r>
              <a:rPr lang="nl-NL" sz="1900" dirty="0" smtClean="0"/>
              <a:t>)</a:t>
            </a:r>
            <a:endParaRPr lang="nl-NL" sz="19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4221088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Since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 is </a:t>
            </a:r>
            <a:r>
              <a:rPr lang="nl-NL" sz="1900" dirty="0" err="1" smtClean="0"/>
              <a:t>simple</a:t>
            </a:r>
            <a:r>
              <a:rPr lang="nl-NL" sz="1900" dirty="0" smtClean="0"/>
              <a:t>,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</a:t>
            </a:r>
            <a:r>
              <a:rPr lang="nl-NL" sz="1900" dirty="0" smtClean="0"/>
              <a:t>)) is the set of </a:t>
            </a:r>
            <a:r>
              <a:rPr lang="nl-NL" sz="1900" dirty="0" err="1" smtClean="0"/>
              <a:t>all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’s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1520" y="4768552"/>
            <a:ext cx="8748464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dirty="0" err="1" smtClean="0"/>
              <a:t>Since</a:t>
            </a:r>
            <a:r>
              <a:rPr lang="nl-NL" sz="1900" dirty="0" smtClean="0"/>
              <a:t> </a:t>
            </a:r>
            <a:r>
              <a:rPr lang="nl-NL" sz="1900" i="1" dirty="0" smtClean="0"/>
              <a:t>P</a:t>
            </a:r>
            <a:r>
              <a:rPr lang="nl-NL" sz="1900" dirty="0" smtClean="0"/>
              <a:t> is </a:t>
            </a:r>
            <a:r>
              <a:rPr lang="nl-NL" sz="1900" dirty="0" err="1" smtClean="0"/>
              <a:t>universally</a:t>
            </a:r>
            <a:r>
              <a:rPr lang="nl-NL" sz="1900" dirty="0" smtClean="0"/>
              <a:t> held, </a:t>
            </a:r>
            <a:r>
              <a:rPr lang="nl-NL" sz="1900" dirty="0" err="1" smtClean="0"/>
              <a:t>every</a:t>
            </a:r>
            <a:r>
              <a:rPr lang="nl-NL" sz="1900" dirty="0" smtClean="0"/>
              <a:t> </a:t>
            </a:r>
            <a:r>
              <a:rPr lang="nl-NL" sz="1900" dirty="0" err="1" smtClean="0"/>
              <a:t>being</a:t>
            </a:r>
            <a:r>
              <a:rPr lang="nl-NL" sz="1900" dirty="0" smtClean="0"/>
              <a:t> is </a:t>
            </a:r>
            <a:r>
              <a:rPr lang="nl-NL" sz="1900" i="1" dirty="0" smtClean="0"/>
              <a:t>P</a:t>
            </a:r>
            <a:r>
              <a:rPr lang="nl-NL" sz="1900" dirty="0" smtClean="0"/>
              <a:t>. </a:t>
            </a:r>
            <a:r>
              <a:rPr lang="nl-NL" sz="1900" dirty="0" err="1" smtClean="0"/>
              <a:t>Hence</a:t>
            </a:r>
            <a:r>
              <a:rPr lang="nl-NL" sz="1900" dirty="0" smtClean="0"/>
              <a:t>, </a:t>
            </a:r>
            <a:r>
              <a:rPr lang="nl-NL" sz="1900" dirty="0" err="1" smtClean="0"/>
              <a:t>RefSet</a:t>
            </a:r>
            <a:r>
              <a:rPr lang="nl-NL" sz="1900" dirty="0" smtClean="0"/>
              <a:t>(</a:t>
            </a:r>
            <a:r>
              <a:rPr lang="nl-NL" sz="1900" dirty="0" err="1" smtClean="0"/>
              <a:t>Meaning</a:t>
            </a:r>
            <a:r>
              <a:rPr lang="nl-NL" sz="1900" dirty="0" smtClean="0"/>
              <a:t>(</a:t>
            </a:r>
            <a:r>
              <a:rPr lang="nl-NL" sz="1900" i="1" dirty="0" smtClean="0"/>
              <a:t>P</a:t>
            </a:r>
            <a:r>
              <a:rPr lang="nl-NL" sz="1900" dirty="0" smtClean="0"/>
              <a:t>)) is </a:t>
            </a:r>
            <a:r>
              <a:rPr lang="nl-NL" sz="1900" dirty="0" err="1" smtClean="0"/>
              <a:t>everything</a:t>
            </a:r>
            <a:endParaRPr lang="nl-NL" sz="1900" dirty="0" smtClean="0"/>
          </a:p>
        </p:txBody>
      </p:sp>
    </p:spTree>
    <p:extLst>
      <p:ext uri="{BB962C8B-B14F-4D97-AF65-F5344CB8AC3E}">
        <p14:creationId xmlns:p14="http://schemas.microsoft.com/office/powerpoint/2010/main" val="383445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9" grpId="0"/>
      <p:bldP spid="20" grpId="0"/>
      <p:bldP spid="21" grpId="0"/>
      <p:bldP spid="13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1959</Words>
  <Application>Microsoft Office PowerPoint</Application>
  <PresentationFormat>On-screen Show (4:3)</PresentationFormat>
  <Paragraphs>139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A semantic argument against the existence of universally held real properties</vt:lpstr>
      <vt:lpstr>Preliminaries</vt:lpstr>
      <vt:lpstr>A theory of meaning</vt:lpstr>
      <vt:lpstr>A theory of meaning (cont.)</vt:lpstr>
      <vt:lpstr>A theory of meaning (cont.)</vt:lpstr>
      <vt:lpstr>A theory of meaning (cont.)</vt:lpstr>
      <vt:lpstr>A theory of meaning (cont.)</vt:lpstr>
      <vt:lpstr>A theory of meaning (cont.)</vt:lpstr>
      <vt:lpstr>The semantic argument</vt:lpstr>
      <vt:lpstr>The semantic argument (cont.)</vt:lpstr>
      <vt:lpstr>Some corollaries of the argument’s conclusion</vt:lpstr>
      <vt:lpstr>Some objections</vt:lpstr>
      <vt:lpstr>PowerPoint Presentation</vt:lpstr>
    </vt:vector>
  </TitlesOfParts>
  <Company>LeasePlan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Epistemology</dc:title>
  <dc:creator>rutte</dc:creator>
  <cp:lastModifiedBy>Emanuel Rutten</cp:lastModifiedBy>
  <cp:revision>457</cp:revision>
  <dcterms:created xsi:type="dcterms:W3CDTF">2013-05-04T19:13:18Z</dcterms:created>
  <dcterms:modified xsi:type="dcterms:W3CDTF">2014-08-26T15:33:30Z</dcterms:modified>
</cp:coreProperties>
</file>