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79" r:id="rId5"/>
    <p:sldId id="280" r:id="rId6"/>
    <p:sldId id="259" r:id="rId7"/>
    <p:sldId id="261" r:id="rId8"/>
    <p:sldId id="266" r:id="rId9"/>
    <p:sldId id="264" r:id="rId10"/>
    <p:sldId id="263" r:id="rId11"/>
    <p:sldId id="265" r:id="rId12"/>
    <p:sldId id="274" r:id="rId13"/>
    <p:sldId id="275" r:id="rId14"/>
    <p:sldId id="267" r:id="rId15"/>
    <p:sldId id="268" r:id="rId16"/>
    <p:sldId id="269" r:id="rId17"/>
    <p:sldId id="271" r:id="rId18"/>
    <p:sldId id="273" r:id="rId19"/>
    <p:sldId id="276" r:id="rId20"/>
    <p:sldId id="272" r:id="rId21"/>
    <p:sldId id="278" r:id="rId22"/>
    <p:sldId id="277"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D438B-87EF-4700-A195-16B0599D94B6}" type="datetimeFigureOut">
              <a:rPr lang="nl-NL" smtClean="0"/>
              <a:pPr/>
              <a:t>17-1-2013</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10AC8-0052-4DD2-AA52-53AAFDA20421}"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6AA10AC8-0052-4DD2-AA52-53AAFDA20421}" type="slidenum">
              <a:rPr lang="nl-NL" smtClean="0"/>
              <a:pPr/>
              <a:t>21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C6224AB2-3272-426A-92E7-23489436169A}" type="datetimeFigureOut">
              <a:rPr lang="nl-NL" smtClean="0"/>
              <a:pPr/>
              <a:t>17-1-2013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C6224AB2-3272-426A-92E7-23489436169A}" type="datetimeFigureOut">
              <a:rPr lang="nl-NL" smtClean="0"/>
              <a:pPr/>
              <a:t>17-1-2013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C6224AB2-3272-426A-92E7-23489436169A}" type="datetimeFigureOut">
              <a:rPr lang="nl-NL" smtClean="0"/>
              <a:pPr/>
              <a:t>17-1-2013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C6224AB2-3272-426A-92E7-23489436169A}" type="datetimeFigureOut">
              <a:rPr lang="nl-NL" smtClean="0"/>
              <a:pPr/>
              <a:t>17-1-2013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24AB2-3272-426A-92E7-23489436169A}" type="datetimeFigureOut">
              <a:rPr lang="nl-NL" smtClean="0"/>
              <a:pPr/>
              <a:t>17-1-2013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C6224AB2-3272-426A-92E7-23489436169A}" type="datetimeFigureOut">
              <a:rPr lang="nl-NL" smtClean="0"/>
              <a:pPr/>
              <a:t>17-1-2013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C6224AB2-3272-426A-92E7-23489436169A}" type="datetimeFigureOut">
              <a:rPr lang="nl-NL" smtClean="0"/>
              <a:pPr/>
              <a:t>17-1-2013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C6224AB2-3272-426A-92E7-23489436169A}" type="datetimeFigureOut">
              <a:rPr lang="nl-NL" smtClean="0"/>
              <a:pPr/>
              <a:t>17-1-2013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24AB2-3272-426A-92E7-23489436169A}" type="datetimeFigureOut">
              <a:rPr lang="nl-NL" smtClean="0"/>
              <a:pPr/>
              <a:t>17-1-2013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24AB2-3272-426A-92E7-23489436169A}" type="datetimeFigureOut">
              <a:rPr lang="nl-NL" smtClean="0"/>
              <a:pPr/>
              <a:t>17-1-2013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24AB2-3272-426A-92E7-23489436169A}" type="datetimeFigureOut">
              <a:rPr lang="nl-NL" smtClean="0"/>
              <a:pPr/>
              <a:t>17-1-2013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C61BDC6-D28B-4463-822A-ACD27BBEB78B}"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24AB2-3272-426A-92E7-23489436169A}" type="datetimeFigureOut">
              <a:rPr lang="nl-NL" smtClean="0"/>
              <a:pPr/>
              <a:t>17-1-2013</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1BDC6-D28B-4463-822A-ACD27BBEB78B}"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Ontologische argumenten</a:t>
            </a:r>
            <a:br>
              <a:rPr lang="nl-NL" dirty="0" smtClean="0"/>
            </a:br>
            <a:r>
              <a:rPr lang="nl-NL" i="1" dirty="0" smtClean="0"/>
              <a:t>Van </a:t>
            </a:r>
            <a:r>
              <a:rPr lang="nl-NL" i="1" dirty="0" err="1" smtClean="0"/>
              <a:t>Anselmus</a:t>
            </a:r>
            <a:r>
              <a:rPr lang="nl-NL" i="1" dirty="0" smtClean="0"/>
              <a:t> naar </a:t>
            </a:r>
            <a:r>
              <a:rPr lang="nl-NL" i="1" dirty="0" err="1" smtClean="0"/>
              <a:t>Pruss</a:t>
            </a:r>
            <a:endParaRPr lang="nl-NL" i="1" dirty="0"/>
          </a:p>
        </p:txBody>
      </p:sp>
      <p:sp>
        <p:nvSpPr>
          <p:cNvPr id="3" name="Subtitle 2"/>
          <p:cNvSpPr>
            <a:spLocks noGrp="1"/>
          </p:cNvSpPr>
          <p:nvPr>
            <p:ph type="subTitle" idx="1"/>
          </p:nvPr>
        </p:nvSpPr>
        <p:spPr>
          <a:xfrm>
            <a:off x="1371600" y="3886200"/>
            <a:ext cx="6400800" cy="2135088"/>
          </a:xfrm>
        </p:spPr>
        <p:txBody>
          <a:bodyPr>
            <a:normAutofit fontScale="92500" lnSpcReduction="10000"/>
          </a:bodyPr>
          <a:lstStyle/>
          <a:p>
            <a:r>
              <a:rPr lang="nl-NL" dirty="0" smtClean="0"/>
              <a:t>College Inleiding Ontologie                  </a:t>
            </a:r>
            <a:r>
              <a:rPr lang="nl-NL" sz="2800" dirty="0" smtClean="0"/>
              <a:t>Donderdag 17 januari 2013</a:t>
            </a:r>
          </a:p>
          <a:p>
            <a:endParaRPr lang="nl-NL" sz="2400" dirty="0" smtClean="0"/>
          </a:p>
          <a:p>
            <a:r>
              <a:rPr lang="nl-NL" sz="2600" dirty="0" smtClean="0"/>
              <a:t>Emanuel Rutten</a:t>
            </a:r>
          </a:p>
          <a:p>
            <a:r>
              <a:rPr lang="nl-NL" sz="2200" dirty="0" err="1" smtClean="0"/>
              <a:t>e.rutten</a:t>
            </a:r>
            <a:r>
              <a:rPr lang="nl-NL" sz="2200" dirty="0" smtClean="0"/>
              <a:t>@</a:t>
            </a:r>
            <a:r>
              <a:rPr lang="nl-NL" sz="2200" dirty="0" err="1" smtClean="0"/>
              <a:t>vu.nl</a:t>
            </a:r>
            <a:endParaRPr lang="nl-NL" sz="2600" dirty="0" smtClean="0"/>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De kritiek van Kant</a:t>
            </a:r>
            <a:endParaRPr lang="nl-NL" sz="3200" dirty="0"/>
          </a:p>
        </p:txBody>
      </p:sp>
      <p:sp>
        <p:nvSpPr>
          <p:cNvPr id="3" name="Content Placeholder 2"/>
          <p:cNvSpPr>
            <a:spLocks noGrp="1"/>
          </p:cNvSpPr>
          <p:nvPr>
            <p:ph idx="1"/>
          </p:nvPr>
        </p:nvSpPr>
        <p:spPr>
          <a:xfrm>
            <a:off x="457200" y="1456184"/>
            <a:ext cx="8229600" cy="4997152"/>
          </a:xfrm>
        </p:spPr>
        <p:txBody>
          <a:bodyPr>
            <a:normAutofit/>
          </a:bodyPr>
          <a:lstStyle/>
          <a:p>
            <a:r>
              <a:rPr lang="nl-NL" sz="2000" dirty="0" smtClean="0"/>
              <a:t>Kant (1724-1804) heeft erop gewezen dat bijvoorbeeld de boom aan de overkant van de straat uiteraard allerlei eigenschappen heeft (zoals een bepaalde vorm, gewicht, aantal takken, kleuren van de bladeren, etc.), maar daarnaast niet ook nog de eigenschap 'bestaan' bezit. Wanneer we zeggen dat de boom aan de overkant van de straat bestaat, dan hebben we immers niets extra’s over de boom gezegd. </a:t>
            </a:r>
          </a:p>
          <a:p>
            <a:pPr>
              <a:buNone/>
            </a:pPr>
            <a:endParaRPr lang="nl-NL" sz="1000" dirty="0" smtClean="0"/>
          </a:p>
          <a:p>
            <a:r>
              <a:rPr lang="nl-NL" sz="2000" dirty="0" smtClean="0"/>
              <a:t>Kortom, </a:t>
            </a:r>
            <a:r>
              <a:rPr lang="nl-NL" sz="2000" b="1" i="1" dirty="0" smtClean="0"/>
              <a:t>bestaan</a:t>
            </a:r>
            <a:r>
              <a:rPr lang="nl-NL" sz="2000" b="1" dirty="0" smtClean="0"/>
              <a:t> </a:t>
            </a:r>
            <a:r>
              <a:rPr lang="nl-NL" sz="2000" dirty="0" smtClean="0"/>
              <a:t>is </a:t>
            </a:r>
            <a:r>
              <a:rPr lang="nl-NL" sz="2000" dirty="0" err="1" smtClean="0"/>
              <a:t>géén</a:t>
            </a:r>
            <a:r>
              <a:rPr lang="nl-NL" sz="2000" dirty="0" smtClean="0"/>
              <a:t> eigenschap volgens Kant. Daarom stelt Kant dat het argument van </a:t>
            </a:r>
            <a:r>
              <a:rPr lang="nl-NL" sz="2000" dirty="0" err="1" smtClean="0"/>
              <a:t>Anselmus</a:t>
            </a:r>
            <a:r>
              <a:rPr lang="nl-NL" sz="2000" dirty="0" smtClean="0"/>
              <a:t> faalt. Kant meent namelijk dat </a:t>
            </a:r>
            <a:r>
              <a:rPr lang="nl-NL" sz="2000" dirty="0" err="1" smtClean="0"/>
              <a:t>Anselmus</a:t>
            </a:r>
            <a:r>
              <a:rPr lang="nl-NL" sz="2000" dirty="0" smtClean="0"/>
              <a:t> in zijn argument ‘bestaan’ als een (grootmakende) eigenschap aan een entiteit toevoegt, wat dus op grond van voorgaande niet mogelijk is. </a:t>
            </a:r>
          </a:p>
          <a:p>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Is Kants kritiek adequaat?</a:t>
            </a:r>
            <a:endParaRPr lang="nl-NL" sz="3200" dirty="0"/>
          </a:p>
        </p:txBody>
      </p:sp>
      <p:sp>
        <p:nvSpPr>
          <p:cNvPr id="3" name="Content Placeholder 2"/>
          <p:cNvSpPr>
            <a:spLocks noGrp="1"/>
          </p:cNvSpPr>
          <p:nvPr>
            <p:ph idx="1"/>
          </p:nvPr>
        </p:nvSpPr>
        <p:spPr>
          <a:xfrm>
            <a:off x="457200" y="1456184"/>
            <a:ext cx="8229600" cy="4997152"/>
          </a:xfrm>
        </p:spPr>
        <p:txBody>
          <a:bodyPr>
            <a:normAutofit/>
          </a:bodyPr>
          <a:lstStyle/>
          <a:p>
            <a:r>
              <a:rPr lang="nl-NL" sz="2000" dirty="0" err="1" smtClean="0"/>
              <a:t>Anselmus</a:t>
            </a:r>
            <a:r>
              <a:rPr lang="nl-NL" sz="2000" dirty="0" smtClean="0"/>
              <a:t>' argument lijkt niet vatbaar te zijn voor de kritiek van Kant. In het argument van </a:t>
            </a:r>
            <a:r>
              <a:rPr lang="nl-NL" sz="2000" dirty="0" err="1" smtClean="0"/>
              <a:t>Anselmus</a:t>
            </a:r>
            <a:r>
              <a:rPr lang="nl-NL" sz="2000" dirty="0" smtClean="0"/>
              <a:t> wordt namelijk niet per se verondersteld dat ‘bestaan’ een eigenschap is. Er wordt gesproken over </a:t>
            </a:r>
            <a:r>
              <a:rPr lang="nl-NL" sz="2000" b="1" dirty="0" smtClean="0"/>
              <a:t>twee modi van bestaan</a:t>
            </a:r>
            <a:r>
              <a:rPr lang="nl-NL" sz="2000" dirty="0" smtClean="0"/>
              <a:t>, enerzijds </a:t>
            </a:r>
            <a:r>
              <a:rPr lang="nl-NL" sz="2000" i="1" dirty="0" smtClean="0"/>
              <a:t>bestaan in het verstand</a:t>
            </a:r>
            <a:r>
              <a:rPr lang="nl-NL" sz="2000" dirty="0" smtClean="0"/>
              <a:t> en anderzijds </a:t>
            </a:r>
            <a:r>
              <a:rPr lang="nl-NL" sz="2000" i="1" dirty="0" smtClean="0"/>
              <a:t>bestaan in werkelijkheid</a:t>
            </a:r>
            <a:r>
              <a:rPr lang="nl-NL" sz="2000" dirty="0" smtClean="0"/>
              <a:t>. En we lijken wel degelijk zinvol te kunnen spreken                         over bestaansmodi (zijnswijzen) als eigenschappen van entiteiten.</a:t>
            </a:r>
          </a:p>
          <a:p>
            <a:endParaRPr lang="nl-NL" sz="1000" dirty="0" smtClean="0"/>
          </a:p>
          <a:p>
            <a:r>
              <a:rPr lang="nl-NL" sz="2000" dirty="0" smtClean="0"/>
              <a:t>Wanneer we van een bestaande entiteit bijvoorbeeld naar waarheid zeggen dat het in het verstand bestaat, dan zeggen we iets extra’s over deze bestaande entiteit. Net zo als wanneer we zeggen dat het wit is.</a:t>
            </a:r>
          </a:p>
          <a:p>
            <a:pPr>
              <a:buNone/>
            </a:pPr>
            <a:endParaRPr lang="nl-NL" sz="1000" dirty="0" smtClean="0"/>
          </a:p>
          <a:p>
            <a:r>
              <a:rPr lang="nl-NL" sz="2000" dirty="0" err="1" smtClean="0"/>
              <a:t>Alvin</a:t>
            </a:r>
            <a:r>
              <a:rPr lang="nl-NL" sz="2000" dirty="0" smtClean="0"/>
              <a:t> </a:t>
            </a:r>
            <a:r>
              <a:rPr lang="nl-NL" sz="2000" dirty="0" err="1" smtClean="0"/>
              <a:t>Plantinga</a:t>
            </a:r>
            <a:r>
              <a:rPr lang="nl-NL" sz="2000" dirty="0" smtClean="0"/>
              <a:t> heeft in zijn boek </a:t>
            </a:r>
            <a:r>
              <a:rPr lang="nl-NL" sz="2000" i="1" dirty="0" smtClean="0"/>
              <a:t>The Nature of </a:t>
            </a:r>
            <a:r>
              <a:rPr lang="nl-NL" sz="2000" i="1" dirty="0" err="1" smtClean="0"/>
              <a:t>Necessity</a:t>
            </a:r>
            <a:r>
              <a:rPr lang="nl-NL" sz="2000" dirty="0" smtClean="0"/>
              <a:t> uit 1974 bovendien een </a:t>
            </a:r>
            <a:r>
              <a:rPr lang="nl-NL" sz="2000" b="1" dirty="0" smtClean="0"/>
              <a:t>mogelijke werelden</a:t>
            </a:r>
            <a:r>
              <a:rPr lang="nl-NL" sz="2000" dirty="0" smtClean="0"/>
              <a:t> formulering van </a:t>
            </a:r>
            <a:r>
              <a:rPr lang="nl-NL" sz="2000" dirty="0" err="1" smtClean="0"/>
              <a:t>Anselmus</a:t>
            </a:r>
            <a:r>
              <a:rPr lang="nl-NL" sz="2000" dirty="0" smtClean="0"/>
              <a:t>’                 argument gegeven dat evenmin vatbaar lijkt voor Kants kritiek.</a:t>
            </a:r>
          </a:p>
          <a:p>
            <a:pPr>
              <a:buNone/>
            </a:pP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Mogelijke werelden</a:t>
            </a:r>
            <a:endParaRPr lang="nl-NL" sz="3200" dirty="0"/>
          </a:p>
        </p:txBody>
      </p:sp>
      <p:sp>
        <p:nvSpPr>
          <p:cNvPr id="3" name="Content Placeholder 2"/>
          <p:cNvSpPr>
            <a:spLocks noGrp="1"/>
          </p:cNvSpPr>
          <p:nvPr>
            <p:ph idx="1"/>
          </p:nvPr>
        </p:nvSpPr>
        <p:spPr>
          <a:xfrm>
            <a:off x="457200" y="1456184"/>
            <a:ext cx="8229600" cy="4997152"/>
          </a:xfrm>
        </p:spPr>
        <p:txBody>
          <a:bodyPr>
            <a:normAutofit/>
          </a:bodyPr>
          <a:lstStyle/>
          <a:p>
            <a:r>
              <a:rPr lang="nl-NL" sz="2000" dirty="0" smtClean="0"/>
              <a:t>Een </a:t>
            </a:r>
            <a:r>
              <a:rPr lang="nl-NL" sz="2000" b="1" dirty="0" smtClean="0"/>
              <a:t>mogelijke wereld</a:t>
            </a:r>
            <a:r>
              <a:rPr lang="nl-NL" sz="2000" dirty="0" smtClean="0"/>
              <a:t> is een in beginsel volledige beschrijving van hoe de wereld is of had kunnen zijn als de dingen anders waren gelopen. Zo is er bijvoorbeeld een mogelijke wereld waarin Nederland het WK74 wint, of waarin Aristoteles nooit filosoof werd.</a:t>
            </a:r>
          </a:p>
          <a:p>
            <a:pPr>
              <a:buNone/>
            </a:pPr>
            <a:endParaRPr lang="nl-NL" sz="1000" dirty="0" smtClean="0"/>
          </a:p>
          <a:p>
            <a:r>
              <a:rPr lang="nl-NL" sz="2000" dirty="0" smtClean="0"/>
              <a:t>Mogelijke werelden kunnen eenvoudig begrepen worden als </a:t>
            </a:r>
            <a:r>
              <a:rPr lang="nl-NL" sz="2000" i="1" dirty="0" smtClean="0"/>
              <a:t>denkbeeldige werelden</a:t>
            </a:r>
            <a:r>
              <a:rPr lang="nl-NL" sz="2000" dirty="0" smtClean="0"/>
              <a:t>. Kortom, als mentale </a:t>
            </a:r>
            <a:r>
              <a:rPr lang="nl-NL" sz="2000" i="1" dirty="0" smtClean="0"/>
              <a:t>denkconstructies</a:t>
            </a:r>
            <a:r>
              <a:rPr lang="nl-NL" sz="2000" dirty="0" smtClean="0"/>
              <a:t> en dus niet als werkelijk bestaande parallelle </a:t>
            </a:r>
            <a:r>
              <a:rPr lang="nl-NL" sz="2000" dirty="0" err="1" smtClean="0"/>
              <a:t>universa</a:t>
            </a:r>
            <a:r>
              <a:rPr lang="nl-NL" sz="2000" dirty="0" smtClean="0"/>
              <a:t>.</a:t>
            </a:r>
          </a:p>
          <a:p>
            <a:pPr>
              <a:buNone/>
            </a:pPr>
            <a:endParaRPr lang="nl-NL" sz="1000" dirty="0" smtClean="0"/>
          </a:p>
          <a:p>
            <a:r>
              <a:rPr lang="nl-NL" sz="2000" dirty="0" smtClean="0"/>
              <a:t>De feitelijke wereld, de wereld waarin wij leven, noemen we de </a:t>
            </a:r>
            <a:r>
              <a:rPr lang="nl-NL" sz="2000" b="1" dirty="0" smtClean="0"/>
              <a:t>actuele wereld</a:t>
            </a:r>
            <a:r>
              <a:rPr lang="nl-NL" sz="2000" dirty="0" smtClean="0"/>
              <a:t>. In de actuele wereld verliest Nederland het WK74 en wordt Aristoteles wel degelijk filosoof.</a:t>
            </a:r>
          </a:p>
          <a:p>
            <a:pPr>
              <a:buNone/>
            </a:pP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200" dirty="0" smtClean="0"/>
              <a:t>Mogelijke werelden</a:t>
            </a:r>
            <a:endParaRPr lang="nl-NL" sz="3200" dirty="0"/>
          </a:p>
        </p:txBody>
      </p:sp>
      <p:sp>
        <p:nvSpPr>
          <p:cNvPr id="3" name="Content Placeholder 2"/>
          <p:cNvSpPr>
            <a:spLocks noGrp="1"/>
          </p:cNvSpPr>
          <p:nvPr>
            <p:ph idx="1"/>
          </p:nvPr>
        </p:nvSpPr>
        <p:spPr/>
        <p:txBody>
          <a:bodyPr>
            <a:normAutofit/>
          </a:bodyPr>
          <a:lstStyle/>
          <a:p>
            <a:pPr>
              <a:buNone/>
            </a:pPr>
            <a:r>
              <a:rPr lang="nl-NL" sz="2400" dirty="0" smtClean="0"/>
              <a:t>We kunnen nu de volgende vier modale begrippen introduceren</a:t>
            </a:r>
          </a:p>
          <a:p>
            <a:pPr>
              <a:buNone/>
            </a:pPr>
            <a:endParaRPr lang="nl-NL" sz="1000" dirty="0" smtClean="0"/>
          </a:p>
          <a:p>
            <a:pPr marL="571500" indent="-571500">
              <a:buFont typeface="+mj-lt"/>
              <a:buAutoNum type="romanUcPeriod"/>
            </a:pPr>
            <a:r>
              <a:rPr lang="nl-NL" sz="2000" dirty="0" smtClean="0"/>
              <a:t>Een entiteit is </a:t>
            </a:r>
            <a:r>
              <a:rPr lang="nl-NL" sz="2000" b="1" dirty="0" smtClean="0"/>
              <a:t>mogelijk</a:t>
            </a:r>
            <a:r>
              <a:rPr lang="nl-NL" sz="2000" dirty="0" smtClean="0"/>
              <a:t> indien er </a:t>
            </a:r>
            <a:r>
              <a:rPr lang="nl-NL" sz="2000" u="sng" dirty="0" smtClean="0"/>
              <a:t>tenminste één</a:t>
            </a:r>
            <a:r>
              <a:rPr lang="nl-NL" sz="2000" dirty="0" smtClean="0"/>
              <a:t> mogelijke wereld is waarin deze entiteit bestaat</a:t>
            </a:r>
            <a:r>
              <a:rPr lang="nl-NL" sz="2000" i="1" dirty="0" smtClean="0"/>
              <a:t> </a:t>
            </a:r>
            <a:r>
              <a:rPr lang="nl-NL" sz="1800" i="1" dirty="0" smtClean="0"/>
              <a:t>(Eenhoorn, Eiffeltoren, Het getal 2 [volgens </a:t>
            </a:r>
            <a:r>
              <a:rPr lang="nl-NL" sz="1800" i="1" dirty="0" err="1" smtClean="0"/>
              <a:t>Platonisten</a:t>
            </a:r>
            <a:r>
              <a:rPr lang="nl-NL" sz="1800" i="1" dirty="0" smtClean="0"/>
              <a:t>])</a:t>
            </a:r>
          </a:p>
          <a:p>
            <a:pPr marL="571500" indent="-571500">
              <a:buFont typeface="+mj-lt"/>
              <a:buAutoNum type="romanUcPeriod"/>
            </a:pPr>
            <a:endParaRPr lang="nl-NL" sz="1000" i="1" dirty="0" smtClean="0"/>
          </a:p>
          <a:p>
            <a:pPr marL="571500" indent="-571500">
              <a:buFont typeface="+mj-lt"/>
              <a:buAutoNum type="romanUcPeriod"/>
            </a:pPr>
            <a:r>
              <a:rPr lang="nl-NL" sz="2000" dirty="0" smtClean="0"/>
              <a:t>Een entiteit bestaat </a:t>
            </a:r>
            <a:r>
              <a:rPr lang="nl-NL" sz="2000" b="1" dirty="0" smtClean="0"/>
              <a:t>noodzakelijk</a:t>
            </a:r>
            <a:r>
              <a:rPr lang="nl-NL" sz="2000" dirty="0" smtClean="0"/>
              <a:t> als deze entiteit in </a:t>
            </a:r>
            <a:r>
              <a:rPr lang="nl-NL" sz="2000" u="sng" dirty="0" smtClean="0"/>
              <a:t>alle</a:t>
            </a:r>
            <a:r>
              <a:rPr lang="nl-NL" sz="2000" dirty="0" smtClean="0"/>
              <a:t> mogelijke werelden bestaat </a:t>
            </a:r>
            <a:r>
              <a:rPr lang="nl-NL" sz="1800" i="1" dirty="0" smtClean="0"/>
              <a:t>(Het getal 2 [volgens </a:t>
            </a:r>
            <a:r>
              <a:rPr lang="nl-NL" sz="1800" i="1" dirty="0" err="1" smtClean="0"/>
              <a:t>Platonisten</a:t>
            </a:r>
            <a:r>
              <a:rPr lang="nl-NL" sz="1800" i="1" dirty="0" smtClean="0"/>
              <a:t>]) </a:t>
            </a:r>
          </a:p>
          <a:p>
            <a:pPr marL="571500" indent="-571500">
              <a:buFont typeface="+mj-lt"/>
              <a:buAutoNum type="romanUcPeriod"/>
            </a:pPr>
            <a:endParaRPr lang="nl-NL" sz="1000" dirty="0" smtClean="0"/>
          </a:p>
          <a:p>
            <a:pPr marL="571500" indent="-571500">
              <a:buFont typeface="+mj-lt"/>
              <a:buAutoNum type="romanUcPeriod"/>
            </a:pPr>
            <a:r>
              <a:rPr lang="nl-NL" sz="2000" dirty="0" smtClean="0"/>
              <a:t>Een entiteit is </a:t>
            </a:r>
            <a:r>
              <a:rPr lang="nl-NL" sz="2000" b="1" dirty="0" smtClean="0"/>
              <a:t>onmogelijk</a:t>
            </a:r>
            <a:r>
              <a:rPr lang="nl-NL" sz="2000" dirty="0" smtClean="0"/>
              <a:t> als er </a:t>
            </a:r>
            <a:r>
              <a:rPr lang="nl-NL" sz="2000" u="sng" dirty="0" smtClean="0"/>
              <a:t>geen enkele</a:t>
            </a:r>
            <a:r>
              <a:rPr lang="nl-NL" sz="2000" dirty="0" smtClean="0"/>
              <a:t> mogelijke wereld is              waarin deze entiteit bestaat </a:t>
            </a:r>
            <a:r>
              <a:rPr lang="nl-NL" sz="1800" i="1" dirty="0" smtClean="0"/>
              <a:t>(getrouwde vrijgezel)</a:t>
            </a:r>
          </a:p>
          <a:p>
            <a:pPr marL="571500" indent="-571500">
              <a:buFont typeface="+mj-lt"/>
              <a:buAutoNum type="romanUcPeriod"/>
            </a:pPr>
            <a:endParaRPr lang="nl-NL" sz="1000" dirty="0" smtClean="0"/>
          </a:p>
          <a:p>
            <a:pPr marL="571500" indent="-571500">
              <a:buFont typeface="+mj-lt"/>
              <a:buAutoNum type="romanUcPeriod"/>
            </a:pPr>
            <a:r>
              <a:rPr lang="nl-NL" sz="2000" dirty="0" smtClean="0"/>
              <a:t>Een entiteit is </a:t>
            </a:r>
            <a:r>
              <a:rPr lang="nl-NL" sz="2000" b="1" dirty="0" smtClean="0"/>
              <a:t>contingent</a:t>
            </a:r>
            <a:r>
              <a:rPr lang="nl-NL" sz="2000" dirty="0" smtClean="0"/>
              <a:t> indien deze </a:t>
            </a:r>
            <a:r>
              <a:rPr lang="nl-NL" sz="2000" u="sng" dirty="0" smtClean="0"/>
              <a:t>mogelijk, maar niet noodzakelijk</a:t>
            </a:r>
            <a:r>
              <a:rPr lang="nl-NL" sz="2000" dirty="0" smtClean="0"/>
              <a:t> bestaat </a:t>
            </a:r>
            <a:r>
              <a:rPr lang="nl-NL" sz="1800" i="1" dirty="0" smtClean="0"/>
              <a:t>(Eenhoorn, Eiffeltoren)</a:t>
            </a:r>
          </a:p>
          <a:p>
            <a:pPr marL="571500" indent="-571500">
              <a:buFont typeface="+mj-lt"/>
              <a:buAutoNum type="romanUcPeriod"/>
            </a:pPr>
            <a:endParaRPr lang="nl-NL" sz="2400" dirty="0" smtClean="0"/>
          </a:p>
          <a:p>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err="1" smtClean="0"/>
              <a:t>Plantinga’s</a:t>
            </a:r>
            <a:r>
              <a:rPr lang="nl-NL" sz="3200" dirty="0" smtClean="0"/>
              <a:t> formulering van de ‘Ratio </a:t>
            </a:r>
            <a:r>
              <a:rPr lang="nl-NL" sz="3200" dirty="0" err="1" smtClean="0"/>
              <a:t>Anselmi</a:t>
            </a:r>
            <a:r>
              <a:rPr lang="nl-NL" sz="3200" dirty="0" smtClean="0"/>
              <a:t>’</a:t>
            </a:r>
            <a:endParaRPr lang="nl-NL" sz="2800" dirty="0"/>
          </a:p>
        </p:txBody>
      </p:sp>
      <p:sp>
        <p:nvSpPr>
          <p:cNvPr id="3" name="Content Placeholder 2"/>
          <p:cNvSpPr>
            <a:spLocks noGrp="1"/>
          </p:cNvSpPr>
          <p:nvPr>
            <p:ph idx="1"/>
          </p:nvPr>
        </p:nvSpPr>
        <p:spPr>
          <a:xfrm>
            <a:off x="457200" y="1484784"/>
            <a:ext cx="8229600" cy="5112568"/>
          </a:xfrm>
        </p:spPr>
        <p:txBody>
          <a:bodyPr>
            <a:normAutofit lnSpcReduction="10000"/>
          </a:bodyPr>
          <a:lstStyle/>
          <a:p>
            <a:pPr marL="514350" indent="-514350">
              <a:buFont typeface="+mj-lt"/>
              <a:buAutoNum type="arabicPeriod"/>
            </a:pPr>
            <a:r>
              <a:rPr lang="nl-NL" sz="2000" dirty="0" smtClean="0"/>
              <a:t>Het is mogelijk dat het grootst denkbare wezen bestaat </a:t>
            </a:r>
            <a:r>
              <a:rPr lang="nl-NL" sz="2000" b="1" dirty="0" smtClean="0"/>
              <a:t>(premisse)</a:t>
            </a:r>
          </a:p>
          <a:p>
            <a:pPr marL="514350" indent="-514350">
              <a:buFont typeface="+mj-lt"/>
              <a:buAutoNum type="arabicPeriod"/>
            </a:pPr>
            <a:endParaRPr lang="nl-NL" sz="800" b="1" dirty="0" smtClean="0"/>
          </a:p>
          <a:p>
            <a:pPr marL="514350" indent="-514350">
              <a:buFont typeface="+mj-lt"/>
              <a:buAutoNum type="arabicPeriod"/>
            </a:pPr>
            <a:r>
              <a:rPr lang="nl-NL" sz="2000" dirty="0" smtClean="0"/>
              <a:t>Er is een mogelijke wereld waarin het grootst denkbare wezen bestaat </a:t>
            </a:r>
            <a:r>
              <a:rPr lang="nl-NL" sz="2000" b="1" dirty="0" smtClean="0"/>
              <a:t>(uit 1 en de definitie van mogelijk bestaan)</a:t>
            </a:r>
          </a:p>
          <a:p>
            <a:pPr marL="514350" indent="-514350">
              <a:buFont typeface="+mj-lt"/>
              <a:buAutoNum type="arabicPeriod"/>
            </a:pPr>
            <a:endParaRPr lang="nl-NL" sz="800" b="1" dirty="0" smtClean="0"/>
          </a:p>
          <a:p>
            <a:pPr marL="514350" indent="-514350">
              <a:buFont typeface="+mj-lt"/>
              <a:buAutoNum type="arabicPeriod"/>
            </a:pPr>
            <a:r>
              <a:rPr lang="nl-NL" sz="2000" dirty="0" smtClean="0"/>
              <a:t>Noodzakelijk bestaan is groter dan contingent bestaan </a:t>
            </a:r>
            <a:r>
              <a:rPr lang="nl-NL" sz="2000" b="1" dirty="0" smtClean="0"/>
              <a:t>(premisse)</a:t>
            </a:r>
          </a:p>
          <a:p>
            <a:pPr marL="514350" indent="-514350">
              <a:buFont typeface="+mj-lt"/>
              <a:buAutoNum type="arabicPeriod"/>
            </a:pPr>
            <a:endParaRPr lang="nl-NL" sz="800" b="1" dirty="0" smtClean="0"/>
          </a:p>
          <a:p>
            <a:pPr marL="514350" indent="-514350">
              <a:buFont typeface="+mj-lt"/>
              <a:buAutoNum type="arabicPeriod"/>
            </a:pPr>
            <a:r>
              <a:rPr lang="nl-NL" sz="2000" dirty="0" smtClean="0"/>
              <a:t>Het grootst denkbare wezen bestaat in die mogelijke werelden waarin het bestaat noodzakelijk </a:t>
            </a:r>
            <a:r>
              <a:rPr lang="nl-NL" sz="2000" b="1" dirty="0" smtClean="0"/>
              <a:t>(uit 3)</a:t>
            </a:r>
          </a:p>
          <a:p>
            <a:pPr marL="514350" indent="-514350">
              <a:buFont typeface="+mj-lt"/>
              <a:buAutoNum type="arabicPeriod"/>
            </a:pPr>
            <a:endParaRPr lang="nl-NL" sz="800" b="1" dirty="0" smtClean="0"/>
          </a:p>
          <a:p>
            <a:pPr marL="514350" indent="-514350">
              <a:buFont typeface="+mj-lt"/>
              <a:buAutoNum type="arabicPeriod"/>
            </a:pPr>
            <a:r>
              <a:rPr lang="nl-NL" sz="2000" dirty="0" smtClean="0"/>
              <a:t>Als er een mogelijke wereld is waarin het grootst denkbare wezen bestaat, dan bestaat dit wezen in de actuele wereld </a:t>
            </a:r>
            <a:r>
              <a:rPr lang="nl-NL" sz="2000" b="1" dirty="0" smtClean="0"/>
              <a:t>(uit 4 en de  definitie van noodzakelijk bestaan) </a:t>
            </a:r>
          </a:p>
          <a:p>
            <a:pPr marL="514350" indent="-514350">
              <a:buFont typeface="+mj-lt"/>
              <a:buAutoNum type="arabicPeriod"/>
            </a:pPr>
            <a:endParaRPr lang="nl-NL" sz="800" b="1" dirty="0" smtClean="0"/>
          </a:p>
          <a:p>
            <a:pPr marL="514350" indent="-514350">
              <a:buFont typeface="+mj-lt"/>
              <a:buAutoNum type="arabicPeriod"/>
            </a:pPr>
            <a:r>
              <a:rPr lang="nl-NL" sz="2000" dirty="0" smtClean="0"/>
              <a:t>Het grootst denkbare wezen bestaat in de actuele wereld </a:t>
            </a:r>
            <a:r>
              <a:rPr lang="nl-NL" sz="2000" b="1" dirty="0" smtClean="0"/>
              <a:t>(uit 2, 5)</a:t>
            </a:r>
          </a:p>
          <a:p>
            <a:pPr marL="514350" indent="-514350">
              <a:buFont typeface="+mj-lt"/>
              <a:buAutoNum type="arabicPeriod"/>
            </a:pPr>
            <a:endParaRPr lang="nl-NL" sz="800" b="1" dirty="0" smtClean="0"/>
          </a:p>
          <a:p>
            <a:pPr marL="514350" indent="-514350">
              <a:buFont typeface="+mj-lt"/>
              <a:buAutoNum type="arabicPeriod"/>
            </a:pPr>
            <a:r>
              <a:rPr lang="nl-NL" sz="2000" dirty="0" smtClean="0"/>
              <a:t>Het grootst denkbare wezen bestaat </a:t>
            </a:r>
            <a:r>
              <a:rPr lang="nl-NL" sz="2000" b="1" dirty="0" smtClean="0"/>
              <a:t>(uit 6 en definitie van actuele wereld)</a:t>
            </a:r>
          </a:p>
          <a:p>
            <a:pPr marL="514350" indent="-514350">
              <a:buFont typeface="+mj-lt"/>
              <a:buAutoNum type="arabicPeriod"/>
            </a:pPr>
            <a:endParaRPr lang="nl-NL" sz="800" b="1" dirty="0" smtClean="0"/>
          </a:p>
          <a:p>
            <a:pPr marL="514350" indent="-514350">
              <a:buFont typeface="+mj-lt"/>
              <a:buAutoNum type="arabicPeriod"/>
            </a:pPr>
            <a:r>
              <a:rPr lang="nl-NL" sz="2000" dirty="0" smtClean="0"/>
              <a:t>God bestaat </a:t>
            </a:r>
            <a:r>
              <a:rPr lang="nl-NL" sz="2000" b="1" dirty="0" smtClean="0"/>
              <a:t>(uit 7 en de definitie van God)</a:t>
            </a:r>
          </a:p>
          <a:p>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Een </a:t>
            </a:r>
            <a:r>
              <a:rPr lang="nl-NL" sz="3200" dirty="0" err="1" smtClean="0"/>
              <a:t>pariteitsprobleem</a:t>
            </a:r>
            <a:r>
              <a:rPr lang="nl-NL" sz="3200" dirty="0" smtClean="0"/>
              <a:t>?</a:t>
            </a:r>
            <a:endParaRPr lang="nl-NL" sz="3200" dirty="0"/>
          </a:p>
        </p:txBody>
      </p:sp>
      <p:sp>
        <p:nvSpPr>
          <p:cNvPr id="3" name="Content Placeholder 2"/>
          <p:cNvSpPr>
            <a:spLocks noGrp="1"/>
          </p:cNvSpPr>
          <p:nvPr>
            <p:ph idx="1"/>
          </p:nvPr>
        </p:nvSpPr>
        <p:spPr>
          <a:xfrm>
            <a:off x="457200" y="1456184"/>
            <a:ext cx="8229600" cy="4997152"/>
          </a:xfrm>
        </p:spPr>
        <p:txBody>
          <a:bodyPr>
            <a:normAutofit/>
          </a:bodyPr>
          <a:lstStyle/>
          <a:p>
            <a:r>
              <a:rPr lang="nl-NL" sz="2000" dirty="0" err="1" smtClean="0"/>
              <a:t>Plantinga’s</a:t>
            </a:r>
            <a:r>
              <a:rPr lang="nl-NL" sz="2000" dirty="0" smtClean="0"/>
              <a:t> formulering gaat niet uit van de claim dat ‘bestaan’ een eigenschap is. Wel wordt verondersteld dat </a:t>
            </a:r>
            <a:r>
              <a:rPr lang="nl-NL" sz="2000" b="1" dirty="0" smtClean="0"/>
              <a:t>noodzakelijk bestaan</a:t>
            </a:r>
            <a:r>
              <a:rPr lang="nl-NL" sz="2000" dirty="0" smtClean="0"/>
              <a:t> en </a:t>
            </a:r>
            <a:r>
              <a:rPr lang="nl-NL" sz="2000" b="1" dirty="0" smtClean="0"/>
              <a:t>contingent bestaan </a:t>
            </a:r>
            <a:r>
              <a:rPr lang="nl-NL" sz="2000" dirty="0" smtClean="0"/>
              <a:t>eigenschappen zijn, wat correct lijkt omdat het ook hier om </a:t>
            </a:r>
            <a:r>
              <a:rPr lang="nl-NL" sz="2000" i="1" dirty="0" smtClean="0"/>
              <a:t>bestaansmodi</a:t>
            </a:r>
            <a:r>
              <a:rPr lang="nl-NL" sz="2000" dirty="0" smtClean="0"/>
              <a:t> gaat.</a:t>
            </a:r>
          </a:p>
          <a:p>
            <a:pPr>
              <a:buNone/>
            </a:pPr>
            <a:endParaRPr lang="nl-NL" sz="1000" dirty="0" smtClean="0"/>
          </a:p>
          <a:p>
            <a:r>
              <a:rPr lang="nl-NL" sz="2000" dirty="0" err="1" smtClean="0"/>
              <a:t>Plantinga’s</a:t>
            </a:r>
            <a:r>
              <a:rPr lang="nl-NL" sz="2000" dirty="0" smtClean="0"/>
              <a:t> formulering lijkt echter als nadeel te hebben dat we als eerste premisse ook de bewering ‘</a:t>
            </a:r>
            <a:r>
              <a:rPr lang="nl-NL" sz="2000" i="1" dirty="0" smtClean="0"/>
              <a:t>Het is mogelijk dat het grootst denkbare wezen </a:t>
            </a:r>
            <a:r>
              <a:rPr lang="nl-NL" sz="2000" b="1" i="1" dirty="0" smtClean="0"/>
              <a:t>niet</a:t>
            </a:r>
            <a:r>
              <a:rPr lang="nl-NL" sz="2000" i="1" dirty="0" smtClean="0"/>
              <a:t> bestaat’ </a:t>
            </a:r>
            <a:r>
              <a:rPr lang="nl-NL" sz="2000" dirty="0" smtClean="0"/>
              <a:t>kunnen nemen.</a:t>
            </a:r>
          </a:p>
          <a:p>
            <a:pPr>
              <a:buNone/>
            </a:pPr>
            <a:endParaRPr lang="nl-NL" sz="1000" dirty="0" smtClean="0"/>
          </a:p>
          <a:p>
            <a:r>
              <a:rPr lang="nl-NL" sz="2000" dirty="0" smtClean="0"/>
              <a:t>De conclusie van het argument wordt in dat geval namelijk dat het grootst denkbare wezen niet bestaat (omdat zo’n wezen per definitie in alle mogelijke werelden zou bestaan)</a:t>
            </a:r>
          </a:p>
          <a:p>
            <a:endParaRPr lang="nl-NL" sz="1000" dirty="0" smtClean="0"/>
          </a:p>
          <a:p>
            <a:r>
              <a:rPr lang="nl-NL" sz="2000" dirty="0" smtClean="0"/>
              <a:t>Zo staan er twee argumenten tegenover elkaar. Dit wordt het </a:t>
            </a:r>
            <a:r>
              <a:rPr lang="nl-NL" sz="2000" b="1" dirty="0" err="1" smtClean="0"/>
              <a:t>pariteits-probleem</a:t>
            </a:r>
            <a:r>
              <a:rPr lang="nl-NL" sz="2000" dirty="0" smtClean="0"/>
              <a:t> genoemd. De eerdere formulering van de ‘Ratio </a:t>
            </a:r>
            <a:r>
              <a:rPr lang="nl-NL" sz="2000" dirty="0" err="1" smtClean="0"/>
              <a:t>Anselmi</a:t>
            </a:r>
            <a:r>
              <a:rPr lang="nl-NL" sz="2000" dirty="0" smtClean="0"/>
              <a:t>’ lijkt dit probleem niet te veroorzaken.</a:t>
            </a:r>
          </a:p>
          <a:p>
            <a:endParaRPr lang="nl-NL" sz="2600" dirty="0" smtClean="0"/>
          </a:p>
          <a:p>
            <a:pPr>
              <a:buNone/>
            </a:pP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Het ontologisch argument van Alexander </a:t>
            </a:r>
            <a:r>
              <a:rPr lang="nl-NL" sz="3200" dirty="0" err="1" smtClean="0"/>
              <a:t>Pruss</a:t>
            </a:r>
            <a:endParaRPr lang="nl-NL" sz="3200" dirty="0"/>
          </a:p>
        </p:txBody>
      </p:sp>
      <p:sp>
        <p:nvSpPr>
          <p:cNvPr id="3" name="Content Placeholder 2"/>
          <p:cNvSpPr>
            <a:spLocks noGrp="1"/>
          </p:cNvSpPr>
          <p:nvPr>
            <p:ph idx="1"/>
          </p:nvPr>
        </p:nvSpPr>
        <p:spPr/>
        <p:txBody>
          <a:bodyPr>
            <a:normAutofit/>
          </a:bodyPr>
          <a:lstStyle/>
          <a:p>
            <a:r>
              <a:rPr lang="nl-NL" sz="2000" dirty="0" smtClean="0"/>
              <a:t>Het ontologisch argument van </a:t>
            </a:r>
            <a:r>
              <a:rPr lang="nl-NL" sz="2000" dirty="0" err="1" smtClean="0"/>
              <a:t>Pruss</a:t>
            </a:r>
            <a:r>
              <a:rPr lang="nl-NL" sz="2000" dirty="0" smtClean="0"/>
              <a:t> betreft een verbeterde versie van het ontologisch argument van de logicus Kurt </a:t>
            </a:r>
            <a:r>
              <a:rPr lang="nl-NL" sz="2000" dirty="0" err="1" smtClean="0"/>
              <a:t>Gödel</a:t>
            </a:r>
            <a:r>
              <a:rPr lang="nl-NL" sz="2000" dirty="0" smtClean="0"/>
              <a:t> (1906-1978) uit de jaren 40.  </a:t>
            </a:r>
            <a:r>
              <a:rPr lang="nl-NL" sz="2000" dirty="0" err="1" smtClean="0"/>
              <a:t>Gödel</a:t>
            </a:r>
            <a:r>
              <a:rPr lang="nl-NL" sz="2000" dirty="0" smtClean="0"/>
              <a:t> vertelde anderen pas over zijn argument toen hij dacht dat hij stervende was. Dat was in de zomer van 1970. </a:t>
            </a:r>
            <a:r>
              <a:rPr lang="nl-NL" sz="2000" dirty="0" err="1" smtClean="0"/>
              <a:t>Gödels</a:t>
            </a:r>
            <a:r>
              <a:rPr lang="nl-NL" sz="2000" dirty="0" smtClean="0"/>
              <a:t> argument werd pas na zijn dood, in 1987, gepubliceerd</a:t>
            </a:r>
          </a:p>
          <a:p>
            <a:endParaRPr lang="nl-NL" sz="1000" dirty="0" smtClean="0"/>
          </a:p>
          <a:p>
            <a:r>
              <a:rPr lang="nl-NL" sz="2000" dirty="0" err="1" smtClean="0"/>
              <a:t>Pruss</a:t>
            </a:r>
            <a:r>
              <a:rPr lang="nl-NL" sz="2000" dirty="0" smtClean="0"/>
              <a:t>’ verbeterende versie van </a:t>
            </a:r>
            <a:r>
              <a:rPr lang="nl-NL" sz="2000" dirty="0" err="1" smtClean="0"/>
              <a:t>Gödels</a:t>
            </a:r>
            <a:r>
              <a:rPr lang="nl-NL" sz="2000" dirty="0" smtClean="0"/>
              <a:t> argument maakt gebruik van </a:t>
            </a:r>
            <a:r>
              <a:rPr lang="nl-NL" sz="2000" b="1" dirty="0" smtClean="0"/>
              <a:t>drie soorten eigenschappen</a:t>
            </a:r>
            <a:r>
              <a:rPr lang="nl-NL" sz="2000" dirty="0" smtClean="0"/>
              <a:t>:</a:t>
            </a:r>
          </a:p>
          <a:p>
            <a:pPr marL="914400" lvl="1" indent="-457200">
              <a:buFont typeface="+mj-lt"/>
              <a:buAutoNum type="alphaLcParenR"/>
            </a:pPr>
            <a:r>
              <a:rPr lang="nl-NL" sz="1900" dirty="0" smtClean="0"/>
              <a:t>Positieve eigenschappen</a:t>
            </a:r>
            <a:endParaRPr lang="nl-NL" sz="1900" i="1" dirty="0" smtClean="0"/>
          </a:p>
          <a:p>
            <a:pPr marL="914400" lvl="1" indent="-457200">
              <a:buFont typeface="+mj-lt"/>
              <a:buAutoNum type="alphaLcParenR"/>
            </a:pPr>
            <a:r>
              <a:rPr lang="nl-NL" sz="1900" dirty="0" smtClean="0"/>
              <a:t>Sterk positieve eigenschappen</a:t>
            </a:r>
            <a:endParaRPr lang="nl-NL" sz="1900" i="1" dirty="0" smtClean="0"/>
          </a:p>
          <a:p>
            <a:pPr marL="914400" lvl="1" indent="-457200">
              <a:buFont typeface="+mj-lt"/>
              <a:buAutoNum type="alphaLcParenR"/>
            </a:pPr>
            <a:r>
              <a:rPr lang="nl-NL" sz="1900" dirty="0" err="1" smtClean="0"/>
              <a:t>Uniek-makende</a:t>
            </a:r>
            <a:r>
              <a:rPr lang="nl-NL" sz="1900" dirty="0" smtClean="0"/>
              <a:t> eigenschappen</a:t>
            </a:r>
          </a:p>
          <a:p>
            <a:pPr marL="914400" lvl="1" indent="-457200">
              <a:buFont typeface="+mj-lt"/>
              <a:buAutoNum type="alphaLcParenR"/>
            </a:pPr>
            <a:endParaRPr lang="nl-NL" sz="1050" dirty="0" smtClean="0"/>
          </a:p>
          <a:p>
            <a:r>
              <a:rPr lang="nl-NL" sz="2000" dirty="0" smtClean="0"/>
              <a:t>Het argument van </a:t>
            </a:r>
            <a:r>
              <a:rPr lang="nl-NL" sz="2000" dirty="0" err="1" smtClean="0"/>
              <a:t>Pruss</a:t>
            </a:r>
            <a:r>
              <a:rPr lang="nl-NL" sz="2000" dirty="0" smtClean="0"/>
              <a:t> bestaat uit </a:t>
            </a:r>
            <a:r>
              <a:rPr lang="nl-NL" sz="2000" b="1" dirty="0" smtClean="0"/>
              <a:t>vier stappen</a:t>
            </a:r>
            <a:r>
              <a:rPr lang="nl-NL" sz="2000" dirty="0" smtClean="0"/>
              <a:t>. De eerste twee stappen maken alleen gebruik van (a) en (b). De laatste twee stappen ook van (c).</a:t>
            </a:r>
          </a:p>
          <a:p>
            <a:endParaRPr lang="nl-NL" sz="2400" dirty="0" smtClean="0"/>
          </a:p>
          <a:p>
            <a:endParaRPr lang="nl-NL" sz="2400" dirty="0" smtClean="0"/>
          </a:p>
          <a:p>
            <a:endParaRPr lang="nl-N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Positieve en sterk positieve eigenschappen</a:t>
            </a:r>
            <a:endParaRPr lang="nl-NL" sz="3200" dirty="0"/>
          </a:p>
        </p:txBody>
      </p:sp>
      <p:sp>
        <p:nvSpPr>
          <p:cNvPr id="3" name="Content Placeholder 2"/>
          <p:cNvSpPr>
            <a:spLocks noGrp="1"/>
          </p:cNvSpPr>
          <p:nvPr>
            <p:ph idx="1"/>
          </p:nvPr>
        </p:nvSpPr>
        <p:spPr/>
        <p:txBody>
          <a:bodyPr>
            <a:normAutofit fontScale="92500" lnSpcReduction="10000"/>
          </a:bodyPr>
          <a:lstStyle/>
          <a:p>
            <a:r>
              <a:rPr lang="nl-NL" sz="2000" dirty="0" smtClean="0"/>
              <a:t>Een </a:t>
            </a:r>
            <a:r>
              <a:rPr lang="nl-NL" sz="2000" b="1" dirty="0" smtClean="0"/>
              <a:t>positieve eigenschap</a:t>
            </a:r>
            <a:r>
              <a:rPr lang="nl-NL" sz="2000" dirty="0" smtClean="0"/>
              <a:t> is een eigenschap dat geen enkele beperking impliceert voor de bezitter. Doet niets af aan perfectie.</a:t>
            </a:r>
          </a:p>
          <a:p>
            <a:endParaRPr lang="nl-NL" sz="1000" dirty="0" smtClean="0"/>
          </a:p>
          <a:p>
            <a:r>
              <a:rPr lang="nl-NL" sz="2000" dirty="0" smtClean="0"/>
              <a:t>Voorbeelden van positieve eigenschappen zijn ‘noodzakelijk almachtig zijn’, ‘noodzakelijk alwetend zijn’, ‘noodzakelijk </a:t>
            </a:r>
            <a:r>
              <a:rPr lang="nl-NL" sz="2000" dirty="0" err="1" smtClean="0"/>
              <a:t>algoed</a:t>
            </a:r>
            <a:r>
              <a:rPr lang="nl-NL" sz="2000" dirty="0" smtClean="0"/>
              <a:t> zijn’, ‘noodzakelijk bestaan’ en ‘noodzakelijk de eerste oorzaak van de wereld zijn’. </a:t>
            </a:r>
          </a:p>
          <a:p>
            <a:endParaRPr lang="nl-NL" sz="1000" dirty="0" smtClean="0"/>
          </a:p>
          <a:p>
            <a:r>
              <a:rPr lang="nl-NL" sz="2000" dirty="0" smtClean="0"/>
              <a:t>Een eigenschap A is </a:t>
            </a:r>
            <a:r>
              <a:rPr lang="nl-NL" sz="2000" b="1" dirty="0" smtClean="0"/>
              <a:t>sterk positief</a:t>
            </a:r>
            <a:r>
              <a:rPr lang="nl-NL" sz="2000" dirty="0" smtClean="0"/>
              <a:t> indien de eigenschap </a:t>
            </a:r>
            <a:r>
              <a:rPr lang="nl-NL" sz="2000" i="1" dirty="0" smtClean="0"/>
              <a:t>‘noodzakelijk A bezitten’</a:t>
            </a:r>
            <a:r>
              <a:rPr lang="nl-NL" sz="2000" dirty="0" smtClean="0"/>
              <a:t> positief is.</a:t>
            </a:r>
          </a:p>
          <a:p>
            <a:endParaRPr lang="nl-NL" sz="1100" dirty="0" smtClean="0"/>
          </a:p>
          <a:p>
            <a:r>
              <a:rPr lang="nl-NL" sz="2000" dirty="0" smtClean="0"/>
              <a:t>Voorbeelden van sterk positieve eigenschappen zijn ‘almachtig zijn’, ‘alwetend zijn’, ‘</a:t>
            </a:r>
            <a:r>
              <a:rPr lang="nl-NL" sz="2000" dirty="0" err="1" smtClean="0"/>
              <a:t>algoed</a:t>
            </a:r>
            <a:r>
              <a:rPr lang="nl-NL" sz="2000" dirty="0" smtClean="0"/>
              <a:t> zijn’, ‘noodzakelijk bestaan’ en ‘eerste oorzaak zijn’.</a:t>
            </a:r>
          </a:p>
          <a:p>
            <a:endParaRPr lang="nl-NL" sz="1100" dirty="0" smtClean="0"/>
          </a:p>
          <a:p>
            <a:r>
              <a:rPr lang="nl-NL" sz="2000" dirty="0" smtClean="0"/>
              <a:t>Sterk positieve eigenschappen zijn ook positief. Laat namelijk A een sterk positieve eigenschap zijn. Dan is het niet beperkend om A noodzakelijk te bezitten. Maar dan kan het ook niet beperkend zijn om A te bezitten.                  Kortom, eigenschap A is eveneens positief.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err="1" smtClean="0"/>
              <a:t>Pruss</a:t>
            </a:r>
            <a:r>
              <a:rPr lang="nl-NL" sz="3200" dirty="0" smtClean="0"/>
              <a:t>’ eerste stap (lemma 1)</a:t>
            </a:r>
            <a:endParaRPr lang="nl-NL" sz="28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nl-NL" sz="2000" dirty="0" smtClean="0"/>
              <a:t>Als iets een positieve eigenschap is, dan is de ontkenning daarvan geen positieve eigenschap </a:t>
            </a:r>
            <a:r>
              <a:rPr lang="nl-NL" sz="2000" b="1" dirty="0" smtClean="0"/>
              <a:t>(premisse)</a:t>
            </a:r>
          </a:p>
          <a:p>
            <a:pPr marL="514350" indent="-514350">
              <a:buFont typeface="+mj-lt"/>
              <a:buAutoNum type="arabicPeriod"/>
            </a:pPr>
            <a:endParaRPr lang="nl-NL" sz="1050" b="1" dirty="0"/>
          </a:p>
          <a:p>
            <a:pPr marL="514350" indent="-514350">
              <a:buFont typeface="+mj-lt"/>
              <a:buAutoNum type="arabicPeriod"/>
            </a:pPr>
            <a:r>
              <a:rPr lang="nl-NL" sz="2000" dirty="0" smtClean="0"/>
              <a:t>Als iets een positieve eigenschap is, en deze eigenschap impliceert een andere eigenschap, dan moet die andere eigenschap ook positief zijn </a:t>
            </a:r>
            <a:r>
              <a:rPr lang="nl-NL" sz="2000" b="1" dirty="0" smtClean="0"/>
              <a:t>(premisse)</a:t>
            </a:r>
          </a:p>
          <a:p>
            <a:pPr marL="514350" indent="-514350">
              <a:buFont typeface="+mj-lt"/>
              <a:buAutoNum type="arabicPeriod"/>
            </a:pPr>
            <a:endParaRPr lang="nl-NL" sz="1050" b="1" dirty="0" smtClean="0"/>
          </a:p>
          <a:p>
            <a:pPr marL="514350" indent="-514350">
              <a:buFont typeface="+mj-lt"/>
              <a:buAutoNum type="arabicPeriod"/>
            </a:pPr>
            <a:r>
              <a:rPr lang="nl-NL" sz="2000" dirty="0" smtClean="0"/>
              <a:t>Als A en B positief zijn, dan is er tenminste één mogelijke wereld waarin een entiteit bestaat die zowel A als B bezit </a:t>
            </a:r>
            <a:r>
              <a:rPr lang="nl-NL" sz="2000" b="1" dirty="0" smtClean="0"/>
              <a:t>(conclusie)</a:t>
            </a:r>
          </a:p>
          <a:p>
            <a:pPr marL="514350" indent="-514350">
              <a:buNone/>
            </a:pPr>
            <a:r>
              <a:rPr lang="nl-NL" sz="2400" i="1" dirty="0" smtClean="0"/>
              <a:t/>
            </a:r>
            <a:br>
              <a:rPr lang="nl-NL" sz="2400" i="1" dirty="0" smtClean="0"/>
            </a:br>
            <a:r>
              <a:rPr lang="nl-NL" sz="2000" i="1" u="sng" dirty="0" smtClean="0"/>
              <a:t>Afleiding</a:t>
            </a:r>
            <a:r>
              <a:rPr lang="nl-NL" sz="2000" i="1" dirty="0" smtClean="0"/>
              <a:t>: Stel dat er geen enkele mogelijke wereld zou zijn waarin een entiteit bestaat die zowel A als B als eigenschap heeft. Dan impliceert A steeds </a:t>
            </a:r>
            <a:r>
              <a:rPr lang="nl-NL" sz="2000" i="1" dirty="0" err="1" smtClean="0"/>
              <a:t>niet-B</a:t>
            </a:r>
            <a:r>
              <a:rPr lang="nl-NL" sz="2000" i="1" dirty="0" smtClean="0"/>
              <a:t>. Maar dan zou </a:t>
            </a:r>
            <a:r>
              <a:rPr lang="nl-NL" sz="2000" i="1" dirty="0" err="1" smtClean="0"/>
              <a:t>niet-B</a:t>
            </a:r>
            <a:r>
              <a:rPr lang="nl-NL" sz="2000" i="1" dirty="0" smtClean="0"/>
              <a:t> volgens (2) ook positief zijn, wat volgens (1) onmogelijk is!</a:t>
            </a:r>
            <a:endParaRPr lang="nl-NL" sz="2400" i="1" dirty="0" smtClean="0"/>
          </a:p>
          <a:p>
            <a:pPr marL="514350" indent="-514350">
              <a:buFont typeface="+mj-lt"/>
              <a:buAutoNum type="arabicPeriod"/>
            </a:pPr>
            <a:endParaRPr lang="nl-NL"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err="1" smtClean="0"/>
              <a:t>Pruss</a:t>
            </a:r>
            <a:r>
              <a:rPr lang="nl-NL" sz="3200" dirty="0" smtClean="0"/>
              <a:t>’ tweede stap (lemma 2)</a:t>
            </a:r>
            <a:endParaRPr lang="nl-NL" sz="28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nl-NL" sz="2000" dirty="0" smtClean="0"/>
              <a:t>Als A en B positief zijn, dan is er tenminste één mogelijke wereld waarin een entiteit bestaat die zowel A als B bezit </a:t>
            </a:r>
            <a:r>
              <a:rPr lang="nl-NL" sz="2000" b="1" dirty="0" smtClean="0"/>
              <a:t>(lemma 1)</a:t>
            </a:r>
          </a:p>
          <a:p>
            <a:pPr marL="514350" indent="-514350">
              <a:buFont typeface="+mj-lt"/>
              <a:buAutoNum type="arabicPeriod"/>
            </a:pPr>
            <a:endParaRPr lang="nl-NL" sz="1050" b="1" dirty="0" smtClean="0"/>
          </a:p>
          <a:p>
            <a:pPr marL="514350" indent="-514350">
              <a:buFont typeface="+mj-lt"/>
              <a:buAutoNum type="arabicPeriod"/>
            </a:pPr>
            <a:r>
              <a:rPr lang="nl-NL" sz="2000" dirty="0" smtClean="0"/>
              <a:t>Als A een sterk positieve eigenschap is, dan is er een noodzakelijk bestaand wezen dat noodzakelijk A als eigenschap heeft </a:t>
            </a:r>
            <a:r>
              <a:rPr lang="nl-NL" sz="2000" b="1" dirty="0" smtClean="0"/>
              <a:t>(conclusie)</a:t>
            </a:r>
          </a:p>
          <a:p>
            <a:pPr marL="514350" indent="-514350">
              <a:buNone/>
            </a:pPr>
            <a:endParaRPr lang="nl-NL" sz="2000" i="1" dirty="0" smtClean="0"/>
          </a:p>
          <a:p>
            <a:pPr marL="514350" indent="-514350">
              <a:buNone/>
            </a:pPr>
            <a:r>
              <a:rPr lang="nl-NL" sz="2000" i="1" dirty="0" smtClean="0"/>
              <a:t/>
            </a:r>
            <a:br>
              <a:rPr lang="nl-NL" sz="2000" i="1" dirty="0" smtClean="0"/>
            </a:br>
            <a:r>
              <a:rPr lang="nl-NL" sz="2000" i="1" u="sng" dirty="0" smtClean="0"/>
              <a:t>Afleiding</a:t>
            </a:r>
            <a:r>
              <a:rPr lang="nl-NL" sz="2000" i="1" dirty="0" smtClean="0"/>
              <a:t>: Laat A een sterk positieve eigenschap zijn. Dan is ‘noodzakelijk A bezitten’ per definitie een positieve eigenschap. Volgens (1) is er dan een mogelijke wereld met daarin een entiteit die noodzakelijk A bezit       (= positieve eigenschap) en die noodzakelijk bestaat (= ook positieve eigenschap). Maar dan bestaat dit wezen dus eveneens in de actuele wereld en heeft daar ook noodzakelijk A als eigenschap.   </a:t>
            </a:r>
          </a:p>
          <a:p>
            <a:pPr marL="514350" indent="-514350">
              <a:buFont typeface="+mj-lt"/>
              <a:buAutoNum type="arabicPeriod"/>
            </a:pPr>
            <a:endParaRPr lang="nl-NL"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sz="3600" dirty="0" smtClean="0"/>
              <a:t>Wat is een ontologisch argument? </a:t>
            </a:r>
            <a:r>
              <a:rPr lang="nl-NL" sz="3600" i="1" dirty="0" smtClean="0"/>
              <a:t>Vier criteria</a:t>
            </a:r>
            <a:endParaRPr lang="nl-NL" dirty="0"/>
          </a:p>
        </p:txBody>
      </p:sp>
      <p:sp>
        <p:nvSpPr>
          <p:cNvPr id="3" name="Content Placeholder 2"/>
          <p:cNvSpPr>
            <a:spLocks noGrp="1"/>
          </p:cNvSpPr>
          <p:nvPr>
            <p:ph idx="1"/>
          </p:nvPr>
        </p:nvSpPr>
        <p:spPr>
          <a:xfrm>
            <a:off x="457200" y="1556792"/>
            <a:ext cx="8229600" cy="4752528"/>
          </a:xfrm>
        </p:spPr>
        <p:txBody>
          <a:bodyPr>
            <a:normAutofit/>
          </a:bodyPr>
          <a:lstStyle/>
          <a:p>
            <a:pPr marL="514350" indent="-514350">
              <a:buFont typeface="+mj-lt"/>
              <a:buAutoNum type="arabicPeriod"/>
            </a:pPr>
            <a:r>
              <a:rPr lang="nl-NL" sz="2000" dirty="0" smtClean="0"/>
              <a:t>Een ontologisch argument is een filosofisch argument voor het </a:t>
            </a:r>
            <a:r>
              <a:rPr lang="nl-NL" sz="2000" b="1" dirty="0" smtClean="0"/>
              <a:t>bestaan van God.</a:t>
            </a:r>
          </a:p>
          <a:p>
            <a:pPr marL="514350" indent="-514350">
              <a:buFont typeface="+mj-lt"/>
              <a:buAutoNum type="arabicPeriod"/>
            </a:pPr>
            <a:endParaRPr lang="nl-NL" sz="900" b="1" dirty="0" smtClean="0"/>
          </a:p>
          <a:p>
            <a:pPr marL="514350" indent="-514350">
              <a:buFont typeface="+mj-lt"/>
              <a:buAutoNum type="arabicPeriod"/>
            </a:pPr>
            <a:r>
              <a:rPr lang="nl-NL" sz="2000" dirty="0" smtClean="0"/>
              <a:t>Een ontologisch argument is bovendien een </a:t>
            </a:r>
            <a:r>
              <a:rPr lang="nl-NL" sz="2000" b="1" dirty="0" smtClean="0"/>
              <a:t>a priori</a:t>
            </a:r>
            <a:r>
              <a:rPr lang="nl-NL" sz="2000" dirty="0" smtClean="0"/>
              <a:t> argument. Het argument doet anders gezegd geen beroep op de empirische ervaring.</a:t>
            </a:r>
          </a:p>
          <a:p>
            <a:pPr marL="514350" indent="-514350">
              <a:buFont typeface="+mj-lt"/>
              <a:buAutoNum type="arabicPeriod"/>
            </a:pPr>
            <a:endParaRPr lang="nl-NL" sz="900" dirty="0" smtClean="0"/>
          </a:p>
          <a:p>
            <a:pPr marL="514350" indent="-514350">
              <a:buFont typeface="+mj-lt"/>
              <a:buAutoNum type="arabicPeriod"/>
            </a:pPr>
            <a:r>
              <a:rPr lang="nl-NL" sz="2000" dirty="0"/>
              <a:t>Z</a:t>
            </a:r>
            <a:r>
              <a:rPr lang="nl-NL" sz="2000" dirty="0" smtClean="0"/>
              <a:t>o’n argument is daarnaast </a:t>
            </a:r>
            <a:r>
              <a:rPr lang="nl-NL" sz="2000" b="1" dirty="0" smtClean="0"/>
              <a:t>deductief</a:t>
            </a:r>
            <a:r>
              <a:rPr lang="nl-NL" sz="2000" dirty="0" smtClean="0"/>
              <a:t>. Het bestaan van God wordt logisch afgeleid uit premissen. Als de premissen waar zijn, dan is de conclusie ook waar.</a:t>
            </a:r>
          </a:p>
          <a:p>
            <a:pPr marL="514350" indent="-514350">
              <a:buFont typeface="+mj-lt"/>
              <a:buAutoNum type="arabicPeriod"/>
            </a:pPr>
            <a:endParaRPr lang="nl-NL" sz="900" dirty="0" smtClean="0"/>
          </a:p>
          <a:p>
            <a:pPr marL="514350" indent="-514350">
              <a:buFont typeface="+mj-lt"/>
              <a:buAutoNum type="arabicPeriod"/>
            </a:pPr>
            <a:r>
              <a:rPr lang="nl-NL" sz="2000" dirty="0" smtClean="0"/>
              <a:t>Verder wordt het bestaan </a:t>
            </a:r>
            <a:r>
              <a:rPr lang="nl-NL" sz="2000" dirty="0"/>
              <a:t>van God </a:t>
            </a:r>
            <a:r>
              <a:rPr lang="nl-NL" sz="2000" dirty="0" smtClean="0"/>
              <a:t>rechtstreeks logisch </a:t>
            </a:r>
            <a:r>
              <a:rPr lang="nl-NL" sz="2000" b="1" dirty="0" smtClean="0"/>
              <a:t>gededuceerd               uit een Godsbegrip</a:t>
            </a:r>
            <a:r>
              <a:rPr lang="nl-NL" sz="2000" dirty="0" smtClean="0"/>
              <a:t>. </a:t>
            </a:r>
            <a:endParaRPr lang="nl-NL"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Uniek-makende</a:t>
            </a:r>
            <a:r>
              <a:rPr lang="nl-NL" sz="3200" dirty="0" smtClean="0"/>
              <a:t> eigenschappen</a:t>
            </a:r>
            <a:endParaRPr lang="nl-NL" sz="3200" dirty="0"/>
          </a:p>
        </p:txBody>
      </p:sp>
      <p:sp>
        <p:nvSpPr>
          <p:cNvPr id="3" name="Content Placeholder 2"/>
          <p:cNvSpPr>
            <a:spLocks noGrp="1"/>
          </p:cNvSpPr>
          <p:nvPr>
            <p:ph idx="1"/>
          </p:nvPr>
        </p:nvSpPr>
        <p:spPr/>
        <p:txBody>
          <a:bodyPr>
            <a:normAutofit/>
          </a:bodyPr>
          <a:lstStyle/>
          <a:p>
            <a:r>
              <a:rPr lang="nl-NL" sz="2000" dirty="0" smtClean="0"/>
              <a:t>Een </a:t>
            </a:r>
            <a:r>
              <a:rPr lang="nl-NL" sz="2000" b="1" dirty="0" err="1" smtClean="0"/>
              <a:t>uniek-makende</a:t>
            </a:r>
            <a:r>
              <a:rPr lang="nl-NL" sz="2000" dirty="0" smtClean="0"/>
              <a:t> </a:t>
            </a:r>
            <a:r>
              <a:rPr lang="nl-NL" sz="2000" b="1" dirty="0" smtClean="0"/>
              <a:t>eigenschap</a:t>
            </a:r>
            <a:r>
              <a:rPr lang="nl-NL" sz="2000" dirty="0" smtClean="0"/>
              <a:t> is een eigenschap waarvoor geldt dat er geen twee verschillende entiteiten kunnen bestaan die elk deze eigenschap hebben.</a:t>
            </a:r>
          </a:p>
          <a:p>
            <a:endParaRPr lang="nl-NL" sz="1000" dirty="0" smtClean="0"/>
          </a:p>
          <a:p>
            <a:r>
              <a:rPr lang="nl-NL" sz="2000" dirty="0" smtClean="0"/>
              <a:t>Voorbeelden van </a:t>
            </a:r>
            <a:r>
              <a:rPr lang="nl-NL" sz="2000" dirty="0" err="1" smtClean="0"/>
              <a:t>uniek-makende</a:t>
            </a:r>
            <a:r>
              <a:rPr lang="nl-NL" sz="2000" dirty="0" smtClean="0"/>
              <a:t> eigenschappen zijn ‘almachtig zijn’, ‘de enige in de wereld zijn’, ‘groter dan iedere andere entiteit zijn’ en ‘de eerste oorzaak van de wereld zijn’.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nl-NL" sz="3200" dirty="0" err="1" smtClean="0"/>
              <a:t>Pruss</a:t>
            </a:r>
            <a:r>
              <a:rPr lang="nl-NL" sz="3200" dirty="0" smtClean="0"/>
              <a:t>’ derde stap (lemma 3)</a:t>
            </a:r>
            <a:endParaRPr lang="nl-NL" sz="2800" dirty="0"/>
          </a:p>
        </p:txBody>
      </p:sp>
      <p:sp>
        <p:nvSpPr>
          <p:cNvPr id="3" name="Content Placeholder 2"/>
          <p:cNvSpPr>
            <a:spLocks noGrp="1"/>
          </p:cNvSpPr>
          <p:nvPr>
            <p:ph idx="1"/>
          </p:nvPr>
        </p:nvSpPr>
        <p:spPr>
          <a:xfrm>
            <a:off x="457200" y="1224136"/>
            <a:ext cx="8229600" cy="5733256"/>
          </a:xfrm>
        </p:spPr>
        <p:txBody>
          <a:bodyPr>
            <a:normAutofit fontScale="40000" lnSpcReduction="20000"/>
          </a:bodyPr>
          <a:lstStyle/>
          <a:p>
            <a:pPr marL="514350" indent="-514350">
              <a:buFont typeface="+mj-lt"/>
              <a:buAutoNum type="arabicPeriod"/>
            </a:pPr>
            <a:r>
              <a:rPr lang="nl-NL" sz="4800" dirty="0" smtClean="0"/>
              <a:t>Er is tenminste één eigenschap die zowel sterk positief is als </a:t>
            </a:r>
            <a:r>
              <a:rPr lang="nl-NL" sz="4800" dirty="0" err="1" smtClean="0"/>
              <a:t>uniek-makend</a:t>
            </a:r>
            <a:r>
              <a:rPr lang="nl-NL" sz="4800" dirty="0" smtClean="0"/>
              <a:t> </a:t>
            </a:r>
            <a:r>
              <a:rPr lang="nl-NL" sz="4800" b="1" dirty="0" smtClean="0"/>
              <a:t>(neem de eigenschap ‘almacht’ of de eigenschap ‘eerste oorzaak zijn’)</a:t>
            </a:r>
          </a:p>
          <a:p>
            <a:pPr marL="514350" indent="-514350">
              <a:buFont typeface="+mj-lt"/>
              <a:buAutoNum type="arabicPeriod"/>
            </a:pPr>
            <a:endParaRPr lang="nl-NL" sz="2000" b="1" dirty="0" smtClean="0"/>
          </a:p>
          <a:p>
            <a:pPr marL="514350" indent="-514350">
              <a:buFont typeface="+mj-lt"/>
              <a:buAutoNum type="arabicPeriod"/>
            </a:pPr>
            <a:r>
              <a:rPr lang="nl-NL" sz="4800" dirty="0" smtClean="0"/>
              <a:t>Als A en B positief zijn, dan is er tenminste één mogelijke wereld waarin een entiteit bestaat die zowel A als B bezit </a:t>
            </a:r>
            <a:r>
              <a:rPr lang="nl-NL" sz="4800" b="1" dirty="0" smtClean="0"/>
              <a:t>(lemma 1)</a:t>
            </a:r>
          </a:p>
          <a:p>
            <a:pPr marL="514350" indent="-514350">
              <a:buFont typeface="+mj-lt"/>
              <a:buAutoNum type="arabicPeriod"/>
            </a:pPr>
            <a:endParaRPr lang="nl-NL" sz="2000" b="1" dirty="0" smtClean="0"/>
          </a:p>
          <a:p>
            <a:pPr marL="514350" indent="-514350">
              <a:buFont typeface="+mj-lt"/>
              <a:buAutoNum type="arabicPeriod"/>
            </a:pPr>
            <a:r>
              <a:rPr lang="nl-NL" sz="4800" dirty="0" smtClean="0"/>
              <a:t>Als A een sterk positieve eigenschap is, dan is er een noodzakelijke entiteit die noodzakelijk A als eigenschap heeft </a:t>
            </a:r>
            <a:r>
              <a:rPr lang="nl-NL" sz="4800" b="1" dirty="0" smtClean="0"/>
              <a:t>(lemma 2)</a:t>
            </a:r>
          </a:p>
          <a:p>
            <a:pPr marL="514350" indent="-514350">
              <a:buFont typeface="+mj-lt"/>
              <a:buAutoNum type="arabicPeriod"/>
            </a:pPr>
            <a:endParaRPr lang="nl-NL" sz="2000" b="1" dirty="0" smtClean="0"/>
          </a:p>
          <a:p>
            <a:pPr marL="514350" indent="-514350">
              <a:buFont typeface="+mj-lt"/>
              <a:buAutoNum type="arabicPeriod"/>
            </a:pPr>
            <a:r>
              <a:rPr lang="nl-NL" sz="4800" dirty="0" smtClean="0"/>
              <a:t>Er is een noodzakelijke entiteit die noodzakelijk alle sterk positieve eigenschappen bezit </a:t>
            </a:r>
            <a:r>
              <a:rPr lang="nl-NL" sz="4800" b="1" dirty="0" smtClean="0"/>
              <a:t>(conclusie)</a:t>
            </a:r>
          </a:p>
          <a:p>
            <a:pPr marL="514350" indent="-514350">
              <a:lnSpc>
                <a:spcPct val="120000"/>
              </a:lnSpc>
              <a:buNone/>
            </a:pPr>
            <a:endParaRPr lang="nl-NL" sz="2600" i="1" dirty="0" smtClean="0"/>
          </a:p>
          <a:p>
            <a:pPr marL="514350" indent="-514350">
              <a:lnSpc>
                <a:spcPct val="120000"/>
              </a:lnSpc>
              <a:buNone/>
            </a:pPr>
            <a:r>
              <a:rPr lang="nl-NL" sz="2600" i="1" dirty="0" smtClean="0"/>
              <a:t/>
            </a:r>
            <a:br>
              <a:rPr lang="nl-NL" sz="2600" i="1" dirty="0" smtClean="0"/>
            </a:br>
            <a:r>
              <a:rPr lang="nl-NL" sz="2900" i="1" dirty="0" smtClean="0"/>
              <a:t> </a:t>
            </a:r>
            <a:r>
              <a:rPr lang="nl-NL" sz="4000" i="1" u="sng" dirty="0" smtClean="0"/>
              <a:t>Afleiding</a:t>
            </a:r>
            <a:r>
              <a:rPr lang="nl-NL" sz="4000" i="1" dirty="0" smtClean="0"/>
              <a:t>: Stel U is een sterk positieve en </a:t>
            </a:r>
            <a:r>
              <a:rPr lang="nl-NL" sz="4000" i="1" dirty="0" err="1" smtClean="0"/>
              <a:t>uniek-makende</a:t>
            </a:r>
            <a:r>
              <a:rPr lang="nl-NL" sz="4000" i="1" dirty="0" smtClean="0"/>
              <a:t> eigenschap (1). Er is dan volgens (3) een noodzakelijke entiteit, zeg G, die noodzakelijk U als eigenschap heeft. Laat A een sterk positieve eigenschap zijn. Dan is ‘noodzakelijk A bezitten’ per definitie een positieve eigenschap. Er is dan volgens (2) een mogelijke wereld W met daarin een entiteit, zeg G*, die U heeft en die ook noodzakelijk A heeft. G bestaat ook in W en heeft U in W. Nu is U </a:t>
            </a:r>
            <a:r>
              <a:rPr lang="nl-NL" sz="4000" i="1" dirty="0" err="1" smtClean="0"/>
              <a:t>uniek-makend</a:t>
            </a:r>
            <a:r>
              <a:rPr lang="nl-NL" sz="4000" i="1" dirty="0" smtClean="0"/>
              <a:t>. Maar dan moet G gelijk zijn aan G*. Dus G heeft noodzakelijk A in W. Dus G heeft ook in de actuele wereld noodzakelijk A. Sterk positieve eigenschap A is willekeurig gekozen. Dus G heeft noodzakelijk alle sterk positieve eigenschappen. Er is dus inderdaad een noodzakelijke entiteit die noodzakelijk alle sterk positieve eigenschappen heeft. </a:t>
            </a:r>
            <a:endParaRPr lang="nl-NL" sz="3500" i="1" dirty="0" smtClean="0"/>
          </a:p>
          <a:p>
            <a:pPr marL="514350" indent="-514350">
              <a:buFont typeface="+mj-lt"/>
              <a:buAutoNum type="arabicPeriod"/>
            </a:pPr>
            <a:endParaRPr lang="nl-NL"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Pruss</a:t>
            </a:r>
            <a:r>
              <a:rPr lang="nl-NL" sz="3200" dirty="0" smtClean="0"/>
              <a:t>’ vierde stap (conclusie) </a:t>
            </a:r>
            <a:endParaRPr lang="nl-NL" sz="3200" dirty="0"/>
          </a:p>
        </p:txBody>
      </p:sp>
      <p:sp>
        <p:nvSpPr>
          <p:cNvPr id="3" name="Content Placeholder 2"/>
          <p:cNvSpPr>
            <a:spLocks noGrp="1"/>
          </p:cNvSpPr>
          <p:nvPr>
            <p:ph idx="1"/>
          </p:nvPr>
        </p:nvSpPr>
        <p:spPr/>
        <p:txBody>
          <a:bodyPr>
            <a:normAutofit lnSpcReduction="10000"/>
          </a:bodyPr>
          <a:lstStyle/>
          <a:p>
            <a:r>
              <a:rPr lang="nl-NL" sz="2000" dirty="0" smtClean="0"/>
              <a:t>Zoals besproken zijn ‘almachtig zijn’, ‘alwetend zijn’, ‘</a:t>
            </a:r>
            <a:r>
              <a:rPr lang="nl-NL" sz="2000" dirty="0" err="1" smtClean="0"/>
              <a:t>algoed</a:t>
            </a:r>
            <a:r>
              <a:rPr lang="nl-NL" sz="2000" dirty="0" smtClean="0"/>
              <a:t> zijn’, ‘noodzakelijk bestaan’ en ‘eerste oorzaak zijn’ allemaal sterk positieve eigenschappen.</a:t>
            </a:r>
          </a:p>
          <a:p>
            <a:endParaRPr lang="nl-NL" sz="1000" dirty="0" smtClean="0"/>
          </a:p>
          <a:p>
            <a:r>
              <a:rPr lang="nl-NL" sz="2000" dirty="0" smtClean="0"/>
              <a:t>Maar dan volgt uit lemma 3 dat er een noodzakelijk bestaand wezen bestaat dat noodzakelijk almachtig is, noodzakelijk alwetend is, noodzakelijk </a:t>
            </a:r>
            <a:r>
              <a:rPr lang="nl-NL" sz="2000" dirty="0" err="1" smtClean="0"/>
              <a:t>algoed</a:t>
            </a:r>
            <a:r>
              <a:rPr lang="nl-NL" sz="2000" dirty="0" smtClean="0"/>
              <a:t> is, en noodzakelijk de eerste oorzaak is. </a:t>
            </a:r>
          </a:p>
          <a:p>
            <a:endParaRPr lang="nl-NL" sz="1000" dirty="0" smtClean="0"/>
          </a:p>
          <a:p>
            <a:r>
              <a:rPr lang="nl-NL" sz="2000" dirty="0" smtClean="0"/>
              <a:t>Dit wezen is bovendien uniek omdat ‘almachtig’ en ‘eerste oorzaak zijn’ allebei </a:t>
            </a:r>
            <a:r>
              <a:rPr lang="nl-NL" sz="2000" dirty="0" err="1" smtClean="0"/>
              <a:t>uniek-makende</a:t>
            </a:r>
            <a:r>
              <a:rPr lang="nl-NL" sz="2000" dirty="0" smtClean="0"/>
              <a:t> eigenschappen zijn. </a:t>
            </a:r>
          </a:p>
          <a:p>
            <a:endParaRPr lang="nl-NL" sz="1000" dirty="0" smtClean="0"/>
          </a:p>
          <a:p>
            <a:r>
              <a:rPr lang="nl-NL" sz="2000" dirty="0" smtClean="0"/>
              <a:t>De </a:t>
            </a:r>
            <a:r>
              <a:rPr lang="nl-NL" sz="2000" b="1" dirty="0" smtClean="0"/>
              <a:t>conclusie</a:t>
            </a:r>
            <a:r>
              <a:rPr lang="nl-NL" sz="2000" dirty="0" smtClean="0"/>
              <a:t> luidt dus dat er precies één noodzakelijk bestaand wezen is dat noodzakelijk almachtig is, noodzakelijk alwetend is, noodzakelijk </a:t>
            </a:r>
            <a:r>
              <a:rPr lang="nl-NL" sz="2000" dirty="0" err="1" smtClean="0"/>
              <a:t>algoed</a:t>
            </a:r>
            <a:r>
              <a:rPr lang="nl-NL" sz="2000" dirty="0" smtClean="0"/>
              <a:t> is, en noodzakelijk de eerste oorzaak is. </a:t>
            </a:r>
          </a:p>
          <a:p>
            <a:endParaRPr lang="nl-NL" sz="1000" dirty="0" smtClean="0"/>
          </a:p>
          <a:p>
            <a:r>
              <a:rPr lang="nl-NL" sz="2000" i="1" dirty="0" smtClean="0"/>
              <a:t>“Maar dit is wat wij allen God noemen”</a:t>
            </a:r>
            <a:r>
              <a:rPr lang="nl-NL" sz="2000" dirty="0" smtClean="0"/>
              <a:t>, zou Thomas van </a:t>
            </a:r>
            <a:r>
              <a:rPr lang="nl-NL" sz="2000" dirty="0" err="1" smtClean="0"/>
              <a:t>Aquino</a:t>
            </a:r>
            <a:r>
              <a:rPr lang="nl-NL" sz="2000" dirty="0" smtClean="0"/>
              <a:t> zeggen.</a:t>
            </a:r>
            <a:endParaRPr lang="nl-NL"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Twee voorbeelden: </a:t>
            </a:r>
            <a:r>
              <a:rPr lang="nl-NL" sz="3200" dirty="0" err="1" smtClean="0"/>
              <a:t>Anselmus</a:t>
            </a:r>
            <a:r>
              <a:rPr lang="nl-NL" sz="3200" dirty="0" smtClean="0"/>
              <a:t> en </a:t>
            </a:r>
            <a:r>
              <a:rPr lang="nl-NL" sz="3200" dirty="0" err="1" smtClean="0"/>
              <a:t>Pruss</a:t>
            </a:r>
            <a:endParaRPr lang="nl-NL" sz="3200" dirty="0"/>
          </a:p>
        </p:txBody>
      </p:sp>
      <p:sp>
        <p:nvSpPr>
          <p:cNvPr id="3" name="Content Placeholder 2"/>
          <p:cNvSpPr>
            <a:spLocks noGrp="1"/>
          </p:cNvSpPr>
          <p:nvPr>
            <p:ph idx="1"/>
          </p:nvPr>
        </p:nvSpPr>
        <p:spPr/>
        <p:txBody>
          <a:bodyPr>
            <a:noAutofit/>
          </a:bodyPr>
          <a:lstStyle/>
          <a:p>
            <a:r>
              <a:rPr lang="nl-NL" sz="2000" dirty="0" smtClean="0"/>
              <a:t>Het eerste ontologisch argument uit de geschiedenis is van </a:t>
            </a:r>
            <a:r>
              <a:rPr lang="nl-NL" sz="2000" b="1" dirty="0" err="1" smtClean="0"/>
              <a:t>Anselmus</a:t>
            </a:r>
            <a:r>
              <a:rPr lang="nl-NL" sz="2000" b="1" dirty="0" smtClean="0"/>
              <a:t> van Canterbury </a:t>
            </a:r>
            <a:r>
              <a:rPr lang="nl-NL" sz="2000" dirty="0" smtClean="0"/>
              <a:t>(1033-1109). Het stond in de middeleeuwen bekend als ´Ratio </a:t>
            </a:r>
            <a:r>
              <a:rPr lang="nl-NL" sz="2000" dirty="0" err="1" smtClean="0"/>
              <a:t>Anselmi</a:t>
            </a:r>
            <a:r>
              <a:rPr lang="nl-NL" sz="2000" dirty="0" smtClean="0"/>
              <a:t>´ en wordt behandeld in hoofdstuk 2 (t/m 4) van zijn </a:t>
            </a:r>
            <a:r>
              <a:rPr lang="nl-NL" sz="2000" i="1" dirty="0" err="1" smtClean="0"/>
              <a:t>Proslogion</a:t>
            </a:r>
            <a:r>
              <a:rPr lang="nl-NL" sz="2000" dirty="0" smtClean="0"/>
              <a:t>.</a:t>
            </a:r>
          </a:p>
          <a:p>
            <a:pPr>
              <a:buNone/>
            </a:pPr>
            <a:endParaRPr lang="nl-NL" sz="1000" i="1" dirty="0" smtClean="0"/>
          </a:p>
          <a:p>
            <a:r>
              <a:rPr lang="nl-NL" sz="2000" dirty="0" smtClean="0"/>
              <a:t>Het meest recente ontologisch argument is van </a:t>
            </a:r>
            <a:r>
              <a:rPr lang="nl-NL" sz="2000" b="1" dirty="0" smtClean="0"/>
              <a:t>Alexander </a:t>
            </a:r>
            <a:r>
              <a:rPr lang="nl-NL" sz="2000" b="1" dirty="0" err="1" smtClean="0"/>
              <a:t>Pruss</a:t>
            </a:r>
            <a:r>
              <a:rPr lang="nl-NL" sz="2000" dirty="0" smtClean="0"/>
              <a:t>. Het wordt behandeld in zijn artikel uit 2012, getiteld </a:t>
            </a:r>
            <a:r>
              <a:rPr lang="nl-NL" sz="2000" i="1" dirty="0" smtClean="0"/>
              <a:t>A </a:t>
            </a:r>
            <a:r>
              <a:rPr lang="nl-NL" sz="2000" i="1" dirty="0" err="1" smtClean="0"/>
              <a:t>Gödelian</a:t>
            </a:r>
            <a:r>
              <a:rPr lang="nl-NL" sz="2000" i="1" dirty="0" smtClean="0"/>
              <a:t>                  </a:t>
            </a:r>
            <a:r>
              <a:rPr lang="nl-NL" sz="2000" i="1" dirty="0" err="1" smtClean="0"/>
              <a:t>Ontological</a:t>
            </a:r>
            <a:r>
              <a:rPr lang="nl-NL" sz="2000" i="1" dirty="0" smtClean="0"/>
              <a:t> Argument </a:t>
            </a:r>
            <a:r>
              <a:rPr lang="nl-NL" sz="2000" i="1" dirty="0" err="1" smtClean="0"/>
              <a:t>Improved</a:t>
            </a:r>
            <a:r>
              <a:rPr lang="nl-NL" sz="2000" i="1" dirty="0" smtClean="0"/>
              <a:t> Even More</a:t>
            </a:r>
            <a:r>
              <a:rPr lang="nl-NL" sz="2000" dirty="0" smtClean="0"/>
              <a:t>.</a:t>
            </a:r>
          </a:p>
          <a:p>
            <a:pPr>
              <a:buNone/>
            </a:pPr>
            <a:endParaRPr lang="nl-NL" sz="1000" dirty="0" smtClean="0"/>
          </a:p>
          <a:p>
            <a:r>
              <a:rPr lang="nl-NL" sz="2000" dirty="0" smtClean="0"/>
              <a:t>Tussen beide argumenten zit een periode van zo’n kleine 1000 jaar.</a:t>
            </a:r>
          </a:p>
          <a:p>
            <a:endParaRPr lang="nl-NL" sz="1000" dirty="0" smtClean="0"/>
          </a:p>
          <a:p>
            <a:r>
              <a:rPr lang="nl-NL" sz="2000" dirty="0" smtClean="0"/>
              <a:t>We bespreken vandaag beide argumenten</a:t>
            </a:r>
            <a:r>
              <a:rPr lang="nl-NL" sz="1800" dirty="0" smtClean="0"/>
              <a:t>.</a:t>
            </a:r>
            <a:endParaRPr lang="nl-NL"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Proslogion</a:t>
            </a:r>
            <a:r>
              <a:rPr lang="nl-NL" sz="3200" dirty="0" smtClean="0"/>
              <a:t> I</a:t>
            </a:r>
            <a:endParaRPr lang="nl-NL" sz="3200" dirty="0"/>
          </a:p>
        </p:txBody>
      </p:sp>
      <p:sp>
        <p:nvSpPr>
          <p:cNvPr id="3" name="Content Placeholder 2"/>
          <p:cNvSpPr>
            <a:spLocks noGrp="1"/>
          </p:cNvSpPr>
          <p:nvPr>
            <p:ph idx="1"/>
          </p:nvPr>
        </p:nvSpPr>
        <p:spPr>
          <a:xfrm>
            <a:off x="457200" y="1600200"/>
            <a:ext cx="8229600" cy="4925144"/>
          </a:xfrm>
        </p:spPr>
        <p:txBody>
          <a:bodyPr>
            <a:noAutofit/>
          </a:bodyPr>
          <a:lstStyle/>
          <a:p>
            <a:pPr>
              <a:buNone/>
            </a:pPr>
            <a:r>
              <a:rPr lang="nl-NL" sz="2000" dirty="0" smtClean="0"/>
              <a:t>      Komaan, mensenkind, ontvlucht een tijdje uw bezigheden, onttrek u een ogenblik aan uw onrustige gedachten. Werp nu uw drukkende zorgen weg en stel uw moeizame bedrijvigheid wat achteruit. Maak u een weinig vrij voor God en rust wat in Hem. </a:t>
            </a:r>
            <a:r>
              <a:rPr lang="nl-NL" sz="2000" i="1" dirty="0" smtClean="0"/>
              <a:t>Ga in de binnenkamer</a:t>
            </a:r>
            <a:r>
              <a:rPr lang="nl-NL" sz="2000" dirty="0" smtClean="0"/>
              <a:t> [</a:t>
            </a:r>
            <a:r>
              <a:rPr lang="nl-NL" sz="2000" dirty="0" err="1" smtClean="0"/>
              <a:t>Mt</a:t>
            </a:r>
            <a:r>
              <a:rPr lang="nl-NL" sz="2000" dirty="0" smtClean="0"/>
              <a:t> 6,6] van uw geest, sluit alles erbuiten behalve God en datgene wat u helpen kan Hem te zoeken, en zoek Hem na </a:t>
            </a:r>
            <a:r>
              <a:rPr lang="nl-NL" sz="2000" i="1" dirty="0" smtClean="0"/>
              <a:t>de deur gesloten</a:t>
            </a:r>
            <a:r>
              <a:rPr lang="nl-NL" sz="2000" dirty="0" smtClean="0"/>
              <a:t> [</a:t>
            </a:r>
            <a:r>
              <a:rPr lang="nl-NL" sz="2000" dirty="0" err="1" smtClean="0"/>
              <a:t>Mt</a:t>
            </a:r>
            <a:r>
              <a:rPr lang="nl-NL" sz="2000" dirty="0" smtClean="0"/>
              <a:t> 6,6] te hebben. Zeg nu, met ganse hart, zeg nu tot God: </a:t>
            </a:r>
            <a:r>
              <a:rPr lang="nl-NL" sz="2000" i="1" dirty="0" smtClean="0"/>
              <a:t>Ik zoek Uw aangezicht, Uw aangezicht, Heer, zoek ik gestadig</a:t>
            </a:r>
            <a:r>
              <a:rPr lang="nl-NL" sz="2000" dirty="0" smtClean="0"/>
              <a:t> [</a:t>
            </a:r>
            <a:r>
              <a:rPr lang="nl-NL" sz="2000" dirty="0" err="1" smtClean="0"/>
              <a:t>Ps</a:t>
            </a:r>
            <a:r>
              <a:rPr lang="nl-NL" sz="2000" dirty="0" smtClean="0"/>
              <a:t> 26(27), 8]. </a:t>
            </a:r>
          </a:p>
          <a:p>
            <a:pPr>
              <a:buNone/>
            </a:pPr>
            <a:endParaRPr lang="nl-NL" sz="2000" dirty="0"/>
          </a:p>
        </p:txBody>
      </p:sp>
      <p:sp>
        <p:nvSpPr>
          <p:cNvPr id="4" name="TextBox 3"/>
          <p:cNvSpPr txBox="1"/>
          <p:nvPr/>
        </p:nvSpPr>
        <p:spPr>
          <a:xfrm>
            <a:off x="2123728" y="5048016"/>
            <a:ext cx="6840760" cy="1477328"/>
          </a:xfrm>
          <a:prstGeom prst="rect">
            <a:avLst/>
          </a:prstGeom>
          <a:noFill/>
        </p:spPr>
        <p:txBody>
          <a:bodyPr wrap="square" rtlCol="0">
            <a:spAutoFit/>
          </a:bodyPr>
          <a:lstStyle/>
          <a:p>
            <a:r>
              <a:rPr lang="nl-NL" i="1" dirty="0" smtClean="0"/>
              <a:t>“</a:t>
            </a:r>
            <a:r>
              <a:rPr lang="nl-NL" i="1" dirty="0" err="1" smtClean="0"/>
              <a:t>Anselmus</a:t>
            </a:r>
            <a:r>
              <a:rPr lang="nl-NL" i="1" dirty="0" smtClean="0"/>
              <a:t> begint met een aanspraak tot de ziel. De ziel wordt opgeroepen in zichzelf terug te keren en Gods aangezicht te zoeken. De inkeer van de ziel in zichzelf is de voorwaarde om tot God op te stijgen. Dit is een gedachte die typisch is voor Augustinus, die zelf hierin afhankelijk is van het neoplatonisme” (C. Steel)</a:t>
            </a:r>
            <a:endParaRPr lang="nl-NL"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762"/>
            <a:ext cx="8229600" cy="796950"/>
          </a:xfrm>
        </p:spPr>
        <p:txBody>
          <a:bodyPr>
            <a:normAutofit/>
          </a:bodyPr>
          <a:lstStyle/>
          <a:p>
            <a:r>
              <a:rPr lang="nl-NL" sz="3200" dirty="0" err="1" smtClean="0"/>
              <a:t>Proslogion</a:t>
            </a:r>
            <a:r>
              <a:rPr lang="nl-NL" sz="3200" dirty="0" smtClean="0"/>
              <a:t> II</a:t>
            </a:r>
            <a:endParaRPr lang="nl-NL" sz="3200" dirty="0"/>
          </a:p>
        </p:txBody>
      </p:sp>
      <p:sp>
        <p:nvSpPr>
          <p:cNvPr id="3" name="Content Placeholder 2"/>
          <p:cNvSpPr>
            <a:spLocks noGrp="1"/>
          </p:cNvSpPr>
          <p:nvPr>
            <p:ph idx="1"/>
          </p:nvPr>
        </p:nvSpPr>
        <p:spPr>
          <a:xfrm>
            <a:off x="457200" y="764704"/>
            <a:ext cx="8229600" cy="5256584"/>
          </a:xfrm>
        </p:spPr>
        <p:txBody>
          <a:bodyPr>
            <a:noAutofit/>
          </a:bodyPr>
          <a:lstStyle/>
          <a:p>
            <a:pPr>
              <a:buNone/>
            </a:pPr>
            <a:r>
              <a:rPr lang="nl-NL" sz="2000" dirty="0" smtClean="0"/>
              <a:t>      Daarom Heer, Gij die aan het geloof inzicht verleent, laat mij inzien, in de mate dat Gij het heilzaam acht, dat Gij </a:t>
            </a:r>
            <a:r>
              <a:rPr lang="nl-NL" sz="2000" dirty="0" err="1" smtClean="0"/>
              <a:t>zijt</a:t>
            </a:r>
            <a:r>
              <a:rPr lang="nl-NL" sz="2000" dirty="0" smtClean="0"/>
              <a:t> gelijk wij geloven en dat </a:t>
            </a:r>
            <a:r>
              <a:rPr lang="nl-NL" sz="2000" dirty="0" err="1" smtClean="0"/>
              <a:t>zijt</a:t>
            </a:r>
            <a:r>
              <a:rPr lang="nl-NL" sz="2000" dirty="0" smtClean="0"/>
              <a:t> wat wij geloven. Welnu, wij geloven dat Gij iets </a:t>
            </a:r>
            <a:r>
              <a:rPr lang="nl-NL" sz="2000" dirty="0" err="1" smtClean="0"/>
              <a:t>zijt</a:t>
            </a:r>
            <a:r>
              <a:rPr lang="nl-NL" sz="2000" dirty="0" smtClean="0"/>
              <a:t> waarboven niets groter gedacht kan worden. </a:t>
            </a:r>
            <a:r>
              <a:rPr lang="nl-NL" sz="2000" i="1" dirty="0" smtClean="0"/>
              <a:t>Of bestaat een dergelijke natuur dan niet aangezien de dwaas in zijn hart heeft gezegd: er is geen God </a:t>
            </a:r>
            <a:r>
              <a:rPr lang="nl-NL" sz="2000" dirty="0" smtClean="0"/>
              <a:t>[</a:t>
            </a:r>
            <a:r>
              <a:rPr lang="nl-NL" sz="2000" dirty="0" err="1" smtClean="0"/>
              <a:t>Ps</a:t>
            </a:r>
            <a:r>
              <a:rPr lang="nl-NL" sz="2000" dirty="0" smtClean="0"/>
              <a:t> 13(14),1]. Nochtans diezelfde dwaas, wanneer hij juist dit wat ik zeg ‘iets waarboven niets groter gedacht kan worden’ hoort, verstaat stellig wat hij hoort; en wat hij verstaat, is in zijn verstand. […] Zo dan wordt ook de dwaas ervan overtuigd dat ‘iets waarboven niets groter gedacht kan worden’ op zijn minst in het verstand is, omdat hij dat, wanneer hij het hoort, verstaat, en al wat verstaan wordt in het verstand is. En zeker kan ‘datgene waarboven niets groter gedacht kan worden’ niet in het verstand alleen zijn. Want indien het uitsluitend in het verstand is, dan kan men denken dat het ook in werkelijkheid is, hetgeen groter is. Indien dus ‘datgene waarboven niets groter gedacht kan worden’ alleen in het verstand is, dan is precies ‘datgene waarboven </a:t>
            </a:r>
            <a:r>
              <a:rPr lang="nl-NL" sz="2000" i="1" dirty="0" smtClean="0"/>
              <a:t>niets </a:t>
            </a:r>
            <a:r>
              <a:rPr lang="nl-NL" sz="2000" dirty="0" smtClean="0"/>
              <a:t>groter gedacht kan worden’ datgene waarboven </a:t>
            </a:r>
            <a:r>
              <a:rPr lang="nl-NL" sz="2000" i="1" dirty="0" smtClean="0"/>
              <a:t>wel </a:t>
            </a:r>
            <a:r>
              <a:rPr lang="nl-NL" sz="2000" dirty="0" smtClean="0"/>
              <a:t>iets groter gedacht kan worden. Maar dat is zeker onmogelijk. Bijgevolg bestaat zonder enige twijfel ‘iets waarboven niets groter gedacht kan worden’ zowel in het verstand als in werkelijkheid.    </a:t>
            </a:r>
          </a:p>
          <a:p>
            <a:pPr>
              <a:buNone/>
            </a:pPr>
            <a:endParaRPr lang="nl-NL"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Het argument van </a:t>
            </a:r>
            <a:r>
              <a:rPr lang="nl-NL" sz="3200" dirty="0" err="1" smtClean="0"/>
              <a:t>Anselmus</a:t>
            </a:r>
            <a:endParaRPr lang="nl-NL" sz="3200" dirty="0"/>
          </a:p>
        </p:txBody>
      </p:sp>
      <p:sp>
        <p:nvSpPr>
          <p:cNvPr id="3" name="Content Placeholder 2"/>
          <p:cNvSpPr>
            <a:spLocks noGrp="1"/>
          </p:cNvSpPr>
          <p:nvPr>
            <p:ph idx="1"/>
          </p:nvPr>
        </p:nvSpPr>
        <p:spPr>
          <a:xfrm>
            <a:off x="457200" y="1600200"/>
            <a:ext cx="8229600" cy="4925144"/>
          </a:xfrm>
        </p:spPr>
        <p:txBody>
          <a:bodyPr>
            <a:noAutofit/>
          </a:bodyPr>
          <a:lstStyle/>
          <a:p>
            <a:r>
              <a:rPr lang="nl-NL" sz="2000" dirty="0" err="1" smtClean="0"/>
              <a:t>Anselmus</a:t>
            </a:r>
            <a:r>
              <a:rPr lang="nl-NL" sz="2000" dirty="0" smtClean="0"/>
              <a:t> gaat uit van een </a:t>
            </a:r>
            <a:r>
              <a:rPr lang="nl-NL" sz="2000" b="1" dirty="0" smtClean="0"/>
              <a:t>ontologie</a:t>
            </a:r>
            <a:r>
              <a:rPr lang="nl-NL" sz="2000" dirty="0" smtClean="0"/>
              <a:t> van entiteiten die ofwel in het verstand ofwel in werkelijkheid bestaan. Zo bestaat bijvoorbeeld een eenhoorn in het verstand (als mentaal idee) terwijl de Eiffeltoren in werkelijkheid bestaat (midden in Parijs). Het concept van Eiffeltoren bestaat daarentegen in het verstand. </a:t>
            </a:r>
          </a:p>
          <a:p>
            <a:endParaRPr lang="nl-NL" sz="1000" dirty="0" smtClean="0"/>
          </a:p>
          <a:p>
            <a:r>
              <a:rPr lang="nl-NL" sz="2000" dirty="0" err="1" smtClean="0"/>
              <a:t>Anselmus</a:t>
            </a:r>
            <a:r>
              <a:rPr lang="nl-NL" sz="2000" dirty="0" smtClean="0"/>
              <a:t> gaat ook uit van een </a:t>
            </a:r>
            <a:r>
              <a:rPr lang="nl-NL" sz="2000" b="1" dirty="0" smtClean="0"/>
              <a:t>axiologie</a:t>
            </a:r>
            <a:r>
              <a:rPr lang="nl-NL" sz="2000" dirty="0" smtClean="0"/>
              <a:t> op grond waarvan entiteiten geordend kunnen worden in termen van hun ontologische of normatieve grootheid. Zo is een paard in de wei groter dan het mentale idee van een paard.  Ook is bijvoorbeeld een goed wezen groter dan een slecht wezen.</a:t>
            </a:r>
          </a:p>
          <a:p>
            <a:endParaRPr lang="nl-NL" sz="1000" dirty="0" smtClean="0"/>
          </a:p>
          <a:p>
            <a:r>
              <a:rPr lang="nl-NL" sz="2000" dirty="0" smtClean="0"/>
              <a:t>God wordt door </a:t>
            </a:r>
            <a:r>
              <a:rPr lang="nl-NL" sz="2000" dirty="0" err="1" smtClean="0"/>
              <a:t>Anselmus</a:t>
            </a:r>
            <a:r>
              <a:rPr lang="nl-NL" sz="2000" dirty="0" smtClean="0"/>
              <a:t> vervolgens gedefinieerd als </a:t>
            </a:r>
            <a:r>
              <a:rPr lang="nl-NL" sz="2000" b="1" dirty="0" smtClean="0"/>
              <a:t>datgene waarboven niets </a:t>
            </a:r>
            <a:r>
              <a:rPr lang="nl-NL" sz="2000" b="1" dirty="0" err="1" smtClean="0"/>
              <a:t>groters</a:t>
            </a:r>
            <a:r>
              <a:rPr lang="nl-NL" sz="2000" b="1" dirty="0" smtClean="0"/>
              <a:t> gedacht kan worden</a:t>
            </a:r>
            <a:r>
              <a:rPr lang="nl-NL" sz="2000" dirty="0" smtClean="0"/>
              <a:t>.</a:t>
            </a:r>
          </a:p>
          <a:p>
            <a:endParaRPr lang="nl-NL" sz="1000" dirty="0" smtClean="0"/>
          </a:p>
          <a:p>
            <a:r>
              <a:rPr lang="nl-NL" sz="2000" dirty="0" smtClean="0"/>
              <a:t>De volgende pagina bevat een </a:t>
            </a:r>
            <a:r>
              <a:rPr lang="nl-NL" sz="2000" b="1" dirty="0" smtClean="0"/>
              <a:t>precieze logische weergave</a:t>
            </a:r>
            <a:r>
              <a:rPr lang="nl-NL" sz="2000" dirty="0" smtClean="0"/>
              <a:t> van het ontologisch argument van </a:t>
            </a:r>
            <a:r>
              <a:rPr lang="nl-NL" sz="2000" dirty="0" err="1" smtClean="0"/>
              <a:t>Anselmus</a:t>
            </a:r>
            <a:r>
              <a:rPr lang="nl-NL" sz="2000" dirty="0" smtClean="0"/>
              <a:t>. </a:t>
            </a:r>
          </a:p>
          <a:p>
            <a:pPr>
              <a:buNone/>
            </a:pPr>
            <a:endParaRPr lang="nl-N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Het argument van </a:t>
            </a:r>
            <a:r>
              <a:rPr lang="nl-NL" sz="3200" dirty="0" err="1" smtClean="0"/>
              <a:t>Anselmus</a:t>
            </a:r>
            <a:endParaRPr lang="nl-NL" sz="3200" dirty="0"/>
          </a:p>
        </p:txBody>
      </p:sp>
      <p:sp>
        <p:nvSpPr>
          <p:cNvPr id="3" name="Content Placeholder 2"/>
          <p:cNvSpPr>
            <a:spLocks noGrp="1"/>
          </p:cNvSpPr>
          <p:nvPr>
            <p:ph idx="1"/>
          </p:nvPr>
        </p:nvSpPr>
        <p:spPr/>
        <p:txBody>
          <a:bodyPr/>
          <a:lstStyle/>
          <a:p>
            <a:pPr marL="457200" indent="-457200">
              <a:buAutoNum type="arabicPeriod"/>
            </a:pPr>
            <a:r>
              <a:rPr lang="nl-NL" sz="2000" dirty="0" smtClean="0"/>
              <a:t> </a:t>
            </a:r>
            <a:r>
              <a:rPr lang="nl-NL" sz="1800" dirty="0" smtClean="0"/>
              <a:t>De definitie van God wordt begrepen </a:t>
            </a:r>
            <a:r>
              <a:rPr lang="nl-NL" sz="1800" b="1" dirty="0" smtClean="0"/>
              <a:t>(premisse)</a:t>
            </a:r>
          </a:p>
          <a:p>
            <a:pPr marL="514350" indent="-514350">
              <a:buAutoNum type="arabicPeriod"/>
            </a:pPr>
            <a:r>
              <a:rPr lang="nl-NL" sz="1800" dirty="0" smtClean="0"/>
              <a:t>Datgene waarvan de definitie begrepen wordt bestaat in het verstand of in werkelijkheid </a:t>
            </a:r>
            <a:r>
              <a:rPr lang="nl-NL" sz="1800" b="1" dirty="0" smtClean="0"/>
              <a:t>(premisse)</a:t>
            </a:r>
          </a:p>
          <a:p>
            <a:pPr marL="514350" indent="-514350">
              <a:buAutoNum type="arabicPeriod"/>
            </a:pPr>
            <a:r>
              <a:rPr lang="nl-NL" sz="1800" u="sng" dirty="0" smtClean="0"/>
              <a:t>Stel</a:t>
            </a:r>
            <a:r>
              <a:rPr lang="nl-NL" sz="1800" dirty="0" smtClean="0"/>
              <a:t> dat God niet in werkelijkheid bestaat </a:t>
            </a:r>
            <a:r>
              <a:rPr lang="nl-NL" sz="1800" b="1" dirty="0" smtClean="0"/>
              <a:t>(voor </a:t>
            </a:r>
            <a:r>
              <a:rPr lang="nl-NL" sz="1800" b="1" dirty="0" err="1" smtClean="0"/>
              <a:t>reductio</a:t>
            </a:r>
            <a:r>
              <a:rPr lang="nl-NL" sz="1800" b="1" dirty="0" smtClean="0"/>
              <a:t> ad </a:t>
            </a:r>
            <a:r>
              <a:rPr lang="nl-NL" sz="1800" b="1" dirty="0" err="1" smtClean="0"/>
              <a:t>absurdum</a:t>
            </a:r>
            <a:r>
              <a:rPr lang="nl-NL" sz="1800" b="1" dirty="0" smtClean="0"/>
              <a:t>)</a:t>
            </a:r>
          </a:p>
          <a:p>
            <a:pPr marL="514350" indent="-514350">
              <a:buAutoNum type="arabicPeriod"/>
            </a:pPr>
            <a:r>
              <a:rPr lang="nl-NL" sz="1800" dirty="0" smtClean="0"/>
              <a:t>God bestaat in het verstand </a:t>
            </a:r>
            <a:r>
              <a:rPr lang="nl-NL" sz="1800" b="1" dirty="0" smtClean="0"/>
              <a:t>(uit 1, 2, 3)</a:t>
            </a:r>
          </a:p>
          <a:p>
            <a:pPr marL="514350" indent="-514350">
              <a:buAutoNum type="arabicPeriod"/>
            </a:pPr>
            <a:r>
              <a:rPr lang="nl-NL" sz="1800" dirty="0" smtClean="0"/>
              <a:t>Voor iets wat in het verstand bestaat geldt dat het denkbaar is dat er iets is wat dezelfde eigenschappen heeft </a:t>
            </a:r>
            <a:r>
              <a:rPr lang="nl-NL" sz="1800" i="1" dirty="0" smtClean="0"/>
              <a:t>minus</a:t>
            </a:r>
            <a:r>
              <a:rPr lang="nl-NL" sz="1800" dirty="0" smtClean="0"/>
              <a:t> bestaan in het verstand </a:t>
            </a:r>
            <a:r>
              <a:rPr lang="nl-NL" sz="1800" i="1" dirty="0" smtClean="0"/>
              <a:t>plus</a:t>
            </a:r>
            <a:r>
              <a:rPr lang="nl-NL" sz="1800" dirty="0" smtClean="0"/>
              <a:t> bestaan in werkelijkheid </a:t>
            </a:r>
            <a:r>
              <a:rPr lang="nl-NL" sz="1800" b="1" dirty="0" smtClean="0"/>
              <a:t>(premisse)</a:t>
            </a:r>
          </a:p>
          <a:p>
            <a:pPr marL="514350" indent="-514350">
              <a:buAutoNum type="arabicPeriod"/>
            </a:pPr>
            <a:r>
              <a:rPr lang="nl-NL" sz="1800" dirty="0" smtClean="0"/>
              <a:t>Voor iets wat in werkelijkheid bestaat geldt dat het groter is dan iets met dezelfde eigenschappen </a:t>
            </a:r>
            <a:r>
              <a:rPr lang="nl-NL" sz="1800" i="1" dirty="0" smtClean="0"/>
              <a:t>minus</a:t>
            </a:r>
            <a:r>
              <a:rPr lang="nl-NL" sz="1800" dirty="0" smtClean="0"/>
              <a:t> bestaan in werkelijkheid </a:t>
            </a:r>
            <a:r>
              <a:rPr lang="nl-NL" sz="1800" i="1" dirty="0" smtClean="0"/>
              <a:t>plus</a:t>
            </a:r>
            <a:r>
              <a:rPr lang="nl-NL" sz="1800" dirty="0" smtClean="0"/>
              <a:t> bestaan in                        het verstand </a:t>
            </a:r>
            <a:r>
              <a:rPr lang="nl-NL" sz="1800" b="1" dirty="0" smtClean="0"/>
              <a:t>(premisse)</a:t>
            </a:r>
          </a:p>
          <a:p>
            <a:pPr marL="514350" indent="-514350">
              <a:buAutoNum type="arabicPeriod"/>
            </a:pPr>
            <a:r>
              <a:rPr lang="nl-NL" sz="1800" dirty="0" smtClean="0"/>
              <a:t>Er is iets denkbaar dat groter is dan God </a:t>
            </a:r>
            <a:r>
              <a:rPr lang="nl-NL" sz="1800" b="1" dirty="0" smtClean="0"/>
              <a:t>(uit 4, 5, 6)</a:t>
            </a:r>
          </a:p>
          <a:p>
            <a:pPr marL="514350" indent="-514350">
              <a:buAutoNum type="arabicPeriod"/>
            </a:pPr>
            <a:r>
              <a:rPr lang="nl-NL" sz="1800" dirty="0" smtClean="0"/>
              <a:t>Er is niets denkbaar dat groter is dan God </a:t>
            </a:r>
            <a:r>
              <a:rPr lang="nl-NL" sz="1800" b="1" dirty="0" smtClean="0"/>
              <a:t>(volgens definitie van God)</a:t>
            </a:r>
          </a:p>
          <a:p>
            <a:pPr marL="514350" indent="-514350">
              <a:buAutoNum type="arabicPeriod"/>
            </a:pPr>
            <a:r>
              <a:rPr lang="nl-NL" sz="1800" dirty="0" smtClean="0"/>
              <a:t>God bestaat in werkelijkheid </a:t>
            </a:r>
            <a:r>
              <a:rPr lang="nl-NL" sz="1800" b="1" dirty="0" smtClean="0"/>
              <a:t>(uit 3, 7, 8)</a:t>
            </a:r>
          </a:p>
          <a:p>
            <a:pPr marL="514350" indent="-514350">
              <a:buAutoNum type="arabicPeriod"/>
            </a:pP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De kritiek van </a:t>
            </a:r>
            <a:r>
              <a:rPr lang="nl-NL" sz="3200" dirty="0" err="1" smtClean="0"/>
              <a:t>Gaunilo</a:t>
            </a:r>
            <a:endParaRPr lang="nl-NL" sz="3200" dirty="0"/>
          </a:p>
        </p:txBody>
      </p:sp>
      <p:sp>
        <p:nvSpPr>
          <p:cNvPr id="3" name="Content Placeholder 2"/>
          <p:cNvSpPr>
            <a:spLocks noGrp="1"/>
          </p:cNvSpPr>
          <p:nvPr>
            <p:ph idx="1"/>
          </p:nvPr>
        </p:nvSpPr>
        <p:spPr>
          <a:xfrm>
            <a:off x="457200" y="1456184"/>
            <a:ext cx="8229600" cy="4997152"/>
          </a:xfrm>
        </p:spPr>
        <p:txBody>
          <a:bodyPr>
            <a:normAutofit/>
          </a:bodyPr>
          <a:lstStyle/>
          <a:p>
            <a:pPr>
              <a:buNone/>
            </a:pPr>
            <a:r>
              <a:rPr lang="nl-NL" sz="2400" dirty="0" smtClean="0"/>
              <a:t>     </a:t>
            </a:r>
          </a:p>
          <a:p>
            <a:pPr>
              <a:buNone/>
            </a:pPr>
            <a:r>
              <a:rPr lang="nl-NL" sz="2400" dirty="0" smtClean="0"/>
              <a:t>     </a:t>
            </a:r>
            <a:r>
              <a:rPr lang="nl-NL" sz="2000" dirty="0" err="1" smtClean="0"/>
              <a:t>Gaunilo</a:t>
            </a:r>
            <a:r>
              <a:rPr lang="nl-NL" sz="2000" dirty="0" smtClean="0"/>
              <a:t> (een tijdgenoot van </a:t>
            </a:r>
            <a:r>
              <a:rPr lang="nl-NL" sz="2000" dirty="0" err="1" smtClean="0"/>
              <a:t>Anselmus</a:t>
            </a:r>
            <a:r>
              <a:rPr lang="nl-NL" sz="2000" dirty="0" smtClean="0"/>
              <a:t>) gaf als kritiek op </a:t>
            </a:r>
            <a:r>
              <a:rPr lang="nl-NL" sz="2000" dirty="0" err="1" smtClean="0"/>
              <a:t>Anselmus</a:t>
            </a:r>
            <a:r>
              <a:rPr lang="nl-NL" sz="2000" dirty="0" smtClean="0"/>
              <a:t>’ argument de volgende </a:t>
            </a:r>
            <a:r>
              <a:rPr lang="nl-NL" sz="2000" b="1" dirty="0" smtClean="0"/>
              <a:t>parodie</a:t>
            </a:r>
            <a:r>
              <a:rPr lang="nl-NL" sz="2000" dirty="0" smtClean="0"/>
              <a:t>.</a:t>
            </a:r>
            <a:endParaRPr lang="nl-NL" sz="2400" dirty="0" smtClean="0"/>
          </a:p>
          <a:p>
            <a:endParaRPr lang="nl-NL" sz="900" dirty="0" smtClean="0"/>
          </a:p>
          <a:p>
            <a:pPr>
              <a:buNone/>
            </a:pPr>
            <a:r>
              <a:rPr lang="nl-NL" sz="2400" i="1" dirty="0" smtClean="0"/>
              <a:t>	</a:t>
            </a:r>
            <a:r>
              <a:rPr lang="nl-NL" sz="2000" i="1" dirty="0" smtClean="0"/>
              <a:t>Het eiland waarboven geen groter eiland gedacht kan worden moet in werkelijkheid bestaan omdat, als het alleen in het verstand zou bestaan, we ons een groter eiland zouden kunnen denken, namelijk </a:t>
            </a:r>
            <a:r>
              <a:rPr lang="nl-NL" sz="2000" i="1" dirty="0" err="1" smtClean="0"/>
              <a:t>dát</a:t>
            </a:r>
            <a:r>
              <a:rPr lang="nl-NL" sz="2000" i="1" dirty="0" smtClean="0"/>
              <a:t> eiland in werkelijkheid, hetgeen een tegenspraak oplevert. Het is echter absurd te denken dat er in de wereld een onovertrefbaar groot eiland zou bestaan. We dienen deze redenering dus te verwerpen,  maar dan moeten we het argument van </a:t>
            </a:r>
            <a:r>
              <a:rPr lang="nl-NL" sz="2000" i="1" dirty="0" err="1" smtClean="0"/>
              <a:t>Anselmus</a:t>
            </a:r>
            <a:r>
              <a:rPr lang="nl-NL" sz="2000" i="1" dirty="0" smtClean="0"/>
              <a:t> ook verwerpen.</a:t>
            </a:r>
            <a:endParaRPr lang="nl-NL" sz="2400" dirty="0" smtClean="0"/>
          </a:p>
          <a:p>
            <a:endParaRPr lang="nl-NL" sz="2000" i="1" dirty="0" smtClean="0"/>
          </a:p>
          <a:p>
            <a:pPr>
              <a:buNone/>
            </a:pP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Is </a:t>
            </a:r>
            <a:r>
              <a:rPr lang="nl-NL" sz="3200" dirty="0" err="1" smtClean="0"/>
              <a:t>Gaunilo’s</a:t>
            </a:r>
            <a:r>
              <a:rPr lang="nl-NL" sz="3200" dirty="0" smtClean="0"/>
              <a:t> kritiek adequaat?</a:t>
            </a:r>
            <a:endParaRPr lang="nl-NL" sz="3200" dirty="0"/>
          </a:p>
        </p:txBody>
      </p:sp>
      <p:sp>
        <p:nvSpPr>
          <p:cNvPr id="3" name="Content Placeholder 2"/>
          <p:cNvSpPr>
            <a:spLocks noGrp="1"/>
          </p:cNvSpPr>
          <p:nvPr>
            <p:ph idx="1"/>
          </p:nvPr>
        </p:nvSpPr>
        <p:spPr>
          <a:xfrm>
            <a:off x="457200" y="1456184"/>
            <a:ext cx="8229600" cy="4997152"/>
          </a:xfrm>
        </p:spPr>
        <p:txBody>
          <a:bodyPr>
            <a:normAutofit lnSpcReduction="10000"/>
          </a:bodyPr>
          <a:lstStyle/>
          <a:p>
            <a:r>
              <a:rPr lang="nl-NL" sz="2000" dirty="0" smtClean="0"/>
              <a:t>De vraag is of het concept van een eiland waarboven geen groter eiland gedacht kan worden überhaupt conceptueel coherent denkbaar is. </a:t>
            </a:r>
          </a:p>
          <a:p>
            <a:pPr>
              <a:buNone/>
            </a:pPr>
            <a:endParaRPr lang="nl-NL" sz="1000" dirty="0" smtClean="0"/>
          </a:p>
          <a:p>
            <a:r>
              <a:rPr lang="nl-NL" sz="2000" dirty="0" smtClean="0"/>
              <a:t>Een eiland waarboven geen groter eiland gedacht kan worden lijkt namelijk op het grootste natuurlijke getal. Er is helemaal geen grootste natuurlijke getal omdat voor ieder natuurlijk getal N er altijd een getal bestaat dat groter is, bijvoorbeeld N+1. Evenzo kunnen we voor ieder eiland altijd een eiland bedenken dat in een bepaald opzicht perfecter is.</a:t>
            </a:r>
          </a:p>
          <a:p>
            <a:endParaRPr lang="nl-NL" sz="1000" dirty="0" smtClean="0"/>
          </a:p>
          <a:p>
            <a:r>
              <a:rPr lang="nl-NL" sz="2000" dirty="0" smtClean="0"/>
              <a:t>Voor het concept van God lijkt dit echter niet te gelden. God is per definitie het meest perfecte wezen </a:t>
            </a:r>
            <a:r>
              <a:rPr lang="nl-NL" sz="2000" i="1" dirty="0" smtClean="0"/>
              <a:t>überhaupt</a:t>
            </a:r>
            <a:r>
              <a:rPr lang="nl-NL" sz="2000" dirty="0" smtClean="0"/>
              <a:t>. </a:t>
            </a:r>
          </a:p>
          <a:p>
            <a:endParaRPr lang="nl-NL" sz="1000" dirty="0" smtClean="0"/>
          </a:p>
          <a:p>
            <a:r>
              <a:rPr lang="nl-NL" sz="2000" dirty="0" smtClean="0"/>
              <a:t>Als meest perfecte wezen is God bijvoorbeeld alwetend in de zin dat God alle ware proposities kent. Geen enkel wezen kan meer weten dan zo’n wezen. Ook is God almachtig in de zin dat God al het logisch mogelijke kan doen. Geen enkel wezen kan machtiger zijn dan zo’n wezen. En zo kunnen we meer voorbeelden geven.</a:t>
            </a:r>
            <a:endParaRPr lang="nl-NL" sz="2000" i="1" dirty="0" smtClean="0"/>
          </a:p>
          <a:p>
            <a:pPr>
              <a:buNone/>
            </a:pPr>
            <a:endParaRPr lang="nl-NL"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2601</Words>
  <Application>Microsoft Office PowerPoint</Application>
  <PresentationFormat>On-screen Show (4:3)</PresentationFormat>
  <Paragraphs>165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Ontologische argumenten Van Anselmus naar Pruss</vt:lpstr>
      <vt:lpstr>Wat is een ontologisch argument? Vier criteria</vt:lpstr>
      <vt:lpstr>Twee voorbeelden: Anselmus en Pruss</vt:lpstr>
      <vt:lpstr>Proslogion I</vt:lpstr>
      <vt:lpstr>Proslogion II</vt:lpstr>
      <vt:lpstr>Het argument van Anselmus</vt:lpstr>
      <vt:lpstr>Het argument van Anselmus</vt:lpstr>
      <vt:lpstr>De kritiek van Gaunilo</vt:lpstr>
      <vt:lpstr>Is Gaunilo’s kritiek adequaat?</vt:lpstr>
      <vt:lpstr>De kritiek van Kant</vt:lpstr>
      <vt:lpstr>Is Kants kritiek adequaat?</vt:lpstr>
      <vt:lpstr>Mogelijke werelden</vt:lpstr>
      <vt:lpstr>Mogelijke werelden</vt:lpstr>
      <vt:lpstr>Plantinga’s formulering van de ‘Ratio Anselmi’</vt:lpstr>
      <vt:lpstr>Een pariteitsprobleem?</vt:lpstr>
      <vt:lpstr>Het ontologisch argument van Alexander Pruss</vt:lpstr>
      <vt:lpstr>Positieve en sterk positieve eigenschappen</vt:lpstr>
      <vt:lpstr>Pruss’ eerste stap (lemma 1)</vt:lpstr>
      <vt:lpstr>Pruss’ tweede stap (lemma 2)</vt:lpstr>
      <vt:lpstr>Uniek-makende eigenschappen</vt:lpstr>
      <vt:lpstr>Pruss’ derde stap (lemma 3)</vt:lpstr>
      <vt:lpstr>Pruss’ vierde stap (conclusie)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Ontological A</dc:title>
  <dc:creator>rutte</dc:creator>
  <cp:lastModifiedBy>rutte</cp:lastModifiedBy>
  <cp:revision>104</cp:revision>
  <dcterms:created xsi:type="dcterms:W3CDTF">2013-01-09T17:29:51Z</dcterms:created>
  <dcterms:modified xsi:type="dcterms:W3CDTF">2013-01-17T13:09:20Z</dcterms:modified>
</cp:coreProperties>
</file>