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C84D-42E6-4FB9-891F-C6394427FE58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10822-10D4-449D-9817-1B4C2565B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.rutten@vu.n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Atomism, </a:t>
            </a:r>
            <a:r>
              <a:rPr lang="en-US" b="1" dirty="0" err="1" smtClean="0"/>
              <a:t>Causalism</a:t>
            </a:r>
            <a:r>
              <a:rPr lang="en-US" b="1" dirty="0" smtClean="0"/>
              <a:t>, and the Existence of a First Cause</a:t>
            </a:r>
            <a:br>
              <a:rPr lang="en-US" b="1" dirty="0" smtClean="0"/>
            </a:br>
            <a:r>
              <a:rPr lang="en-US" sz="1800" b="1" dirty="0" smtClean="0"/>
              <a:t>(source: </a:t>
            </a:r>
            <a:r>
              <a:rPr lang="en-US" sz="1800" b="1" dirty="0" smtClean="0"/>
              <a:t>paper </a:t>
            </a:r>
            <a:r>
              <a:rPr lang="en-US" sz="1800" b="1" dirty="0" smtClean="0"/>
              <a:t>with the same </a:t>
            </a:r>
            <a:r>
              <a:rPr lang="en-US" sz="1800" b="1" dirty="0" smtClean="0"/>
              <a:t>title that I submitted </a:t>
            </a:r>
            <a:r>
              <a:rPr lang="en-US" sz="1800" b="1" dirty="0" smtClean="0"/>
              <a:t>to a journal)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/>
          </a:bodyPr>
          <a:lstStyle/>
          <a:p>
            <a:r>
              <a:rPr lang="nl-NL" dirty="0" smtClean="0"/>
              <a:t>Emanuel Rutten</a:t>
            </a:r>
          </a:p>
          <a:p>
            <a:r>
              <a:rPr lang="nl-NL" sz="2600" dirty="0" smtClean="0"/>
              <a:t>31 </a:t>
            </a:r>
            <a:r>
              <a:rPr lang="nl-NL" sz="2600" dirty="0" err="1" smtClean="0"/>
              <a:t>October</a:t>
            </a:r>
            <a:r>
              <a:rPr lang="nl-NL" sz="2600" dirty="0" smtClean="0"/>
              <a:t> 2011</a:t>
            </a:r>
          </a:p>
          <a:p>
            <a:endParaRPr lang="nl-NL" sz="800" dirty="0" smtClean="0"/>
          </a:p>
          <a:p>
            <a:r>
              <a:rPr lang="nl-NL" sz="1800" dirty="0" smtClean="0"/>
              <a:t>‘</a:t>
            </a:r>
            <a:r>
              <a:rPr lang="nl-NL" sz="1800" dirty="0" smtClean="0"/>
              <a:t>Filosofiedag 2011’ at Delft </a:t>
            </a:r>
            <a:r>
              <a:rPr lang="nl-NL" sz="1800" dirty="0" err="1" smtClean="0"/>
              <a:t>University</a:t>
            </a:r>
            <a:r>
              <a:rPr lang="nl-NL" sz="1800" dirty="0" smtClean="0"/>
              <a:t> of </a:t>
            </a:r>
            <a:r>
              <a:rPr lang="nl-NL" sz="1800" dirty="0" err="1" smtClean="0"/>
              <a:t>Technology</a:t>
            </a:r>
            <a:endParaRPr lang="nl-NL" sz="1800" dirty="0" smtClean="0"/>
          </a:p>
          <a:p>
            <a:r>
              <a:rPr lang="nl-NL" sz="1800" dirty="0" err="1" smtClean="0">
                <a:hlinkClick r:id="rId2"/>
              </a:rPr>
              <a:t>e.rutten</a:t>
            </a:r>
            <a:r>
              <a:rPr lang="nl-NL" sz="1800" dirty="0" smtClean="0">
                <a:hlinkClick r:id="rId2"/>
              </a:rPr>
              <a:t>@</a:t>
            </a:r>
            <a:r>
              <a:rPr lang="nl-NL" sz="1800" dirty="0" err="1" smtClean="0">
                <a:hlinkClick r:id="rId2"/>
              </a:rPr>
              <a:t>vu.nl</a:t>
            </a:r>
            <a:endParaRPr lang="nl-NL" sz="1800" dirty="0" smtClean="0"/>
          </a:p>
          <a:p>
            <a:r>
              <a:rPr lang="nl-NL" sz="1800" dirty="0" err="1" smtClean="0"/>
              <a:t>www.emanuelrutten.nl</a:t>
            </a:r>
            <a:endParaRPr lang="nl-N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192" y="1600200"/>
            <a:ext cx="8579296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Suppose, for </a:t>
            </a:r>
            <a:r>
              <a:rPr lang="en-US" sz="2400" dirty="0" err="1" smtClean="0"/>
              <a:t>reductio</a:t>
            </a:r>
            <a:r>
              <a:rPr lang="en-US" sz="2400" dirty="0" smtClean="0"/>
              <a:t>, that M is the cause of an object, say K</a:t>
            </a:r>
          </a:p>
          <a:p>
            <a:r>
              <a:rPr lang="en-US" sz="2400" dirty="0" smtClean="0"/>
              <a:t>According to premise (5) object M is disjoint with object K. Thus, K is not a caused simple. Object K is a caused composite. From (</a:t>
            </a:r>
            <a:r>
              <a:rPr lang="en-US" sz="2400" dirty="0" err="1" smtClean="0"/>
              <a:t>i</a:t>
            </a:r>
            <a:r>
              <a:rPr lang="en-US" sz="2400" dirty="0" smtClean="0"/>
              <a:t>) it follows that K contains a caused simple, say K*. K* is a part of M. From this it follows immediately that M and K share K* as a part. But this is contradictory since M and K are disjoint.</a:t>
            </a:r>
          </a:p>
          <a:p>
            <a:r>
              <a:rPr lang="en-US" sz="2400" dirty="0" smtClean="0"/>
              <a:t>So, the assumption that M is the cause of another objects needs to be rejected. And therefore, indeed, object M is not a cause. 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(</a:t>
            </a:r>
            <a:r>
              <a:rPr lang="nl-NL" sz="2800" dirty="0" err="1" smtClean="0"/>
              <a:t>iii</a:t>
            </a:r>
            <a:r>
              <a:rPr lang="nl-NL" sz="2800" dirty="0" smtClean="0"/>
              <a:t>) M is </a:t>
            </a:r>
            <a:r>
              <a:rPr lang="nl-NL" sz="2800" dirty="0" err="1" smtClean="0"/>
              <a:t>not</a:t>
            </a:r>
            <a:r>
              <a:rPr lang="nl-NL" sz="2800" dirty="0" smtClean="0"/>
              <a:t> a </a:t>
            </a:r>
            <a:r>
              <a:rPr lang="nl-NL" sz="2800" dirty="0" err="1" smtClean="0"/>
              <a:t>cause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192" y="1600200"/>
            <a:ext cx="8579296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According to premise (3) M is caused. Let A be the cause of M. </a:t>
            </a:r>
          </a:p>
          <a:p>
            <a:r>
              <a:rPr lang="en-US" sz="2400" dirty="0" smtClean="0"/>
              <a:t>Suppose, again for </a:t>
            </a:r>
            <a:r>
              <a:rPr lang="en-US" sz="2400" dirty="0" err="1" smtClean="0"/>
              <a:t>reductio</a:t>
            </a:r>
            <a:r>
              <a:rPr lang="en-US" sz="2400" dirty="0" smtClean="0"/>
              <a:t>, that A is caused. From premise (5) it follows that A and M are disjoint. So, A is not a caused simple. A is a caused composite. But then (</a:t>
            </a:r>
            <a:r>
              <a:rPr lang="en-US" sz="2400" dirty="0" err="1" smtClean="0"/>
              <a:t>i</a:t>
            </a:r>
            <a:r>
              <a:rPr lang="en-US" sz="2400" dirty="0" smtClean="0"/>
              <a:t>) implies that A has a caused simple A* as one of its parts. Thus, A and M share A* as part, which conflicts with A and M being disjoint </a:t>
            </a:r>
          </a:p>
          <a:p>
            <a:r>
              <a:rPr lang="en-US" sz="2400" dirty="0" smtClean="0"/>
              <a:t>So, the assumption that A is caused is incorrect: A is uncaused. 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(</a:t>
            </a:r>
            <a:r>
              <a:rPr lang="nl-NL" sz="2800" dirty="0" err="1" smtClean="0"/>
              <a:t>iv</a:t>
            </a:r>
            <a:r>
              <a:rPr lang="nl-NL" sz="2800" dirty="0" smtClean="0"/>
              <a:t>) The </a:t>
            </a:r>
            <a:r>
              <a:rPr lang="nl-NL" sz="2800" dirty="0" err="1" smtClean="0"/>
              <a:t>cause</a:t>
            </a:r>
            <a:r>
              <a:rPr lang="nl-NL" sz="2800" dirty="0" smtClean="0"/>
              <a:t> of M </a:t>
            </a:r>
            <a:r>
              <a:rPr lang="nl-NL" sz="2800" i="1" dirty="0" smtClean="0"/>
              <a:t>(</a:t>
            </a:r>
            <a:r>
              <a:rPr lang="nl-NL" sz="2800" i="1" dirty="0" err="1" smtClean="0"/>
              <a:t>say</a:t>
            </a:r>
            <a:r>
              <a:rPr lang="nl-NL" sz="2800" i="1" dirty="0" smtClean="0"/>
              <a:t> A)</a:t>
            </a:r>
            <a:r>
              <a:rPr lang="nl-NL" sz="2800" dirty="0" smtClean="0"/>
              <a:t> is </a:t>
            </a:r>
            <a:r>
              <a:rPr lang="nl-NL" sz="2800" dirty="0" err="1" smtClean="0"/>
              <a:t>uncaused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192" y="1600200"/>
            <a:ext cx="8579296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show that A is a first cause it also must be shown that the effect of A (M) is ontologically prior to each other caused object </a:t>
            </a:r>
          </a:p>
          <a:p>
            <a:r>
              <a:rPr lang="en-US" sz="2400" dirty="0" smtClean="0"/>
              <a:t>Thus, let B be a caused object. In that case B is a caused simple or a caused composite. Now, (</a:t>
            </a:r>
            <a:r>
              <a:rPr lang="en-US" sz="2400" dirty="0" err="1" smtClean="0"/>
              <a:t>i</a:t>
            </a:r>
            <a:r>
              <a:rPr lang="en-US" sz="2400" dirty="0" smtClean="0"/>
              <a:t>) implies that in either case B has  a caused simple as part, which is ontologically prior to B</a:t>
            </a:r>
          </a:p>
          <a:p>
            <a:r>
              <a:rPr lang="en-US" sz="2400" dirty="0" smtClean="0"/>
              <a:t>So, since M exists if and only if the caused simples exist, M is indeed ontologically prior to B, and hence </a:t>
            </a:r>
            <a:r>
              <a:rPr lang="en-US" sz="2400" u="sng" dirty="0" smtClean="0"/>
              <a:t>A is a first cause</a:t>
            </a:r>
            <a:endParaRPr lang="en-US" sz="2400" u="sng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(v) A is a </a:t>
            </a:r>
            <a:r>
              <a:rPr lang="nl-NL" sz="2800" dirty="0" err="1" smtClean="0"/>
              <a:t>first</a:t>
            </a:r>
            <a:r>
              <a:rPr lang="nl-NL" sz="2800" dirty="0" smtClean="0"/>
              <a:t> </a:t>
            </a:r>
            <a:r>
              <a:rPr lang="nl-NL" sz="2800" dirty="0" err="1" smtClean="0"/>
              <a:t>cause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 </a:t>
            </a:r>
            <a:r>
              <a:rPr lang="nl-NL" dirty="0" err="1" smtClean="0"/>
              <a:t>new</a:t>
            </a:r>
            <a:r>
              <a:rPr lang="nl-NL" dirty="0" smtClean="0"/>
              <a:t> </a:t>
            </a:r>
            <a:r>
              <a:rPr lang="nl-NL" dirty="0" err="1" smtClean="0"/>
              <a:t>first</a:t>
            </a:r>
            <a:r>
              <a:rPr lang="nl-NL" dirty="0" smtClean="0"/>
              <a:t> </a:t>
            </a:r>
            <a:r>
              <a:rPr lang="nl-NL" dirty="0" err="1" smtClean="0"/>
              <a:t>cause</a:t>
            </a:r>
            <a:r>
              <a:rPr lang="nl-NL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55365"/>
            <a:ext cx="849694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    </a:t>
            </a:r>
            <a:r>
              <a:rPr lang="en-US" sz="2400" dirty="0" smtClean="0"/>
              <a:t>Under </a:t>
            </a:r>
            <a:r>
              <a:rPr lang="en-US" sz="2400" dirty="0"/>
              <a:t>some very generic conditions, the thesis of </a:t>
            </a:r>
            <a:r>
              <a:rPr lang="en-US" sz="2400" b="1" dirty="0" smtClean="0"/>
              <a:t>atomism</a:t>
            </a:r>
            <a:r>
              <a:rPr lang="en-US" sz="2400" dirty="0" smtClean="0"/>
              <a:t> (</a:t>
            </a:r>
            <a:r>
              <a:rPr lang="en-US" sz="2400" dirty="0"/>
              <a:t>'every composite object is composed of simple objects') and the thesis of </a:t>
            </a:r>
            <a:r>
              <a:rPr lang="en-US" sz="2400" b="1" dirty="0" err="1"/>
              <a:t>causalism</a:t>
            </a:r>
            <a:r>
              <a:rPr lang="en-US" sz="2400" dirty="0"/>
              <a:t> ('every object is a cause or has a cause') together imply the existence of a </a:t>
            </a:r>
            <a:r>
              <a:rPr lang="en-US" sz="2400" b="1" dirty="0" smtClean="0"/>
              <a:t>first cause</a:t>
            </a:r>
            <a:endParaRPr lang="en-US" sz="2800" dirty="0" smtClean="0"/>
          </a:p>
          <a:p>
            <a:pPr>
              <a:buNone/>
            </a:pPr>
            <a:endParaRPr lang="nl-NL" sz="800" dirty="0" smtClean="0"/>
          </a:p>
          <a:p>
            <a:pPr>
              <a:buNone/>
            </a:pPr>
            <a:endParaRPr lang="nl-NL" sz="800" dirty="0" smtClean="0"/>
          </a:p>
          <a:p>
            <a:pPr>
              <a:buNone/>
            </a:pPr>
            <a:endParaRPr lang="nl-NL" sz="800" dirty="0"/>
          </a:p>
          <a:p>
            <a:pPr algn="ctr">
              <a:buNone/>
            </a:pPr>
            <a:r>
              <a:rPr lang="en-US" sz="2800" i="1" dirty="0" smtClean="0"/>
              <a:t>    </a:t>
            </a:r>
            <a:r>
              <a:rPr lang="en-US" sz="2400" i="1" dirty="0" smtClean="0"/>
              <a:t>Thus, one </a:t>
            </a:r>
            <a:r>
              <a:rPr lang="en-US" sz="2400" i="1" dirty="0"/>
              <a:t>cannot reasonably be both an atomist and </a:t>
            </a:r>
            <a:r>
              <a:rPr lang="en-US" sz="2400" i="1" dirty="0" smtClean="0"/>
              <a:t>a </a:t>
            </a:r>
            <a:r>
              <a:rPr lang="en-US" sz="2400" i="1" dirty="0" err="1" smtClean="0"/>
              <a:t>causalist</a:t>
            </a:r>
            <a:r>
              <a:rPr lang="en-US" sz="2400" i="1" dirty="0"/>
              <a:t>, while at the same time deny that there </a:t>
            </a:r>
            <a:r>
              <a:rPr lang="en-US" sz="2400" i="1" dirty="0" smtClean="0"/>
              <a:t>is a first cause</a:t>
            </a:r>
            <a:endParaRPr lang="nl-NL" sz="2400" i="1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 </a:t>
            </a:r>
            <a:r>
              <a:rPr lang="nl-NL" dirty="0" err="1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79296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The </a:t>
            </a:r>
            <a:r>
              <a:rPr lang="nl-NL" sz="2400" b="1" dirty="0" err="1" smtClean="0"/>
              <a:t>world</a:t>
            </a:r>
            <a:r>
              <a:rPr lang="nl-NL" sz="2400" dirty="0" smtClean="0"/>
              <a:t> is a </a:t>
            </a:r>
            <a:r>
              <a:rPr lang="nl-NL" sz="2400" dirty="0" err="1" smtClean="0"/>
              <a:t>collection</a:t>
            </a:r>
            <a:r>
              <a:rPr lang="nl-NL" sz="2400" dirty="0" smtClean="0"/>
              <a:t> of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. </a:t>
            </a:r>
            <a:r>
              <a:rPr lang="nl-NL" sz="2400" dirty="0" err="1" smtClean="0"/>
              <a:t>So</a:t>
            </a:r>
            <a:r>
              <a:rPr lang="nl-NL" sz="2400" dirty="0" smtClean="0"/>
              <a:t>, </a:t>
            </a:r>
            <a:r>
              <a:rPr lang="nl-NL" sz="2400" dirty="0" err="1" smtClean="0"/>
              <a:t>everything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exists</a:t>
            </a:r>
            <a:r>
              <a:rPr lang="nl-NL" sz="2400" dirty="0" smtClean="0"/>
              <a:t> is </a:t>
            </a:r>
            <a:r>
              <a:rPr lang="nl-NL" sz="2400" dirty="0" err="1" smtClean="0"/>
              <a:t>an</a:t>
            </a:r>
            <a:r>
              <a:rPr lang="nl-NL" sz="2400" dirty="0" smtClean="0"/>
              <a:t> </a:t>
            </a:r>
            <a:r>
              <a:rPr lang="nl-NL" sz="2400" b="1" dirty="0" smtClean="0"/>
              <a:t>object</a:t>
            </a:r>
            <a:r>
              <a:rPr lang="nl-NL" sz="2400" dirty="0" smtClean="0"/>
              <a:t>, and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 is </a:t>
            </a:r>
            <a:r>
              <a:rPr lang="nl-NL" sz="2400" dirty="0" err="1" smtClean="0"/>
              <a:t>something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exists</a:t>
            </a:r>
            <a:endParaRPr lang="nl-NL" sz="2400" dirty="0" smtClean="0"/>
          </a:p>
          <a:p>
            <a:r>
              <a:rPr lang="nl-NL" sz="2400" dirty="0" err="1" smtClean="0"/>
              <a:t>Some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are the </a:t>
            </a:r>
            <a:r>
              <a:rPr lang="nl-NL" sz="2400" dirty="0" err="1" smtClean="0"/>
              <a:t>cause</a:t>
            </a:r>
            <a:r>
              <a:rPr lang="nl-NL" sz="2400" dirty="0" smtClean="0"/>
              <a:t> of </a:t>
            </a:r>
            <a:r>
              <a:rPr lang="nl-NL" sz="2400" dirty="0" err="1" smtClean="0"/>
              <a:t>another</a:t>
            </a:r>
            <a:r>
              <a:rPr lang="nl-NL" sz="2400" dirty="0" smtClean="0"/>
              <a:t> object. </a:t>
            </a:r>
            <a:r>
              <a:rPr lang="nl-NL" sz="2400" dirty="0" err="1" smtClean="0"/>
              <a:t>So</a:t>
            </a:r>
            <a:r>
              <a:rPr lang="nl-NL" sz="2400" dirty="0" smtClean="0"/>
              <a:t>, </a:t>
            </a:r>
            <a:r>
              <a:rPr lang="nl-NL" sz="2400" dirty="0" err="1" smtClean="0"/>
              <a:t>causation</a:t>
            </a:r>
            <a:r>
              <a:rPr lang="nl-NL" sz="2400" dirty="0" smtClean="0"/>
              <a:t> is a </a:t>
            </a:r>
            <a:r>
              <a:rPr lang="nl-NL" sz="2400" dirty="0" err="1" smtClean="0"/>
              <a:t>relation</a:t>
            </a:r>
            <a:r>
              <a:rPr lang="nl-NL" sz="2400" dirty="0" smtClean="0"/>
              <a:t> </a:t>
            </a:r>
            <a:r>
              <a:rPr lang="nl-NL" sz="2400" dirty="0" err="1" smtClean="0"/>
              <a:t>between</a:t>
            </a:r>
            <a:r>
              <a:rPr lang="nl-NL" sz="2400" dirty="0" smtClean="0"/>
              <a:t> </a:t>
            </a:r>
            <a:r>
              <a:rPr lang="nl-NL" sz="2400" dirty="0" err="1" smtClean="0"/>
              <a:t>two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: the </a:t>
            </a:r>
            <a:r>
              <a:rPr lang="nl-NL" sz="2400" b="1" dirty="0" err="1" smtClean="0"/>
              <a:t>cause</a:t>
            </a:r>
            <a:r>
              <a:rPr lang="nl-NL" sz="2400" dirty="0" smtClean="0"/>
              <a:t> and the </a:t>
            </a:r>
            <a:r>
              <a:rPr lang="nl-NL" sz="2400" b="1" dirty="0" smtClean="0"/>
              <a:t>effect</a:t>
            </a:r>
          </a:p>
          <a:p>
            <a:r>
              <a:rPr lang="nl-NL" sz="2400" dirty="0" err="1" smtClean="0"/>
              <a:t>Some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are a part of </a:t>
            </a:r>
            <a:r>
              <a:rPr lang="nl-NL" sz="2400" dirty="0" err="1" smtClean="0"/>
              <a:t>another</a:t>
            </a:r>
            <a:r>
              <a:rPr lang="nl-NL" sz="2400" dirty="0" smtClean="0"/>
              <a:t> object. </a:t>
            </a:r>
            <a:r>
              <a:rPr lang="nl-NL" sz="2400" dirty="0" err="1" smtClean="0"/>
              <a:t>So</a:t>
            </a:r>
            <a:r>
              <a:rPr lang="nl-NL" sz="2400" dirty="0" smtClean="0"/>
              <a:t>, </a:t>
            </a:r>
            <a:r>
              <a:rPr lang="nl-NL" sz="2400" dirty="0" err="1" smtClean="0"/>
              <a:t>parthood</a:t>
            </a:r>
            <a:r>
              <a:rPr lang="nl-NL" sz="2400" dirty="0" smtClean="0"/>
              <a:t> is a </a:t>
            </a:r>
            <a:r>
              <a:rPr lang="nl-NL" sz="2400" dirty="0" err="1" smtClean="0"/>
              <a:t>relation</a:t>
            </a:r>
            <a:r>
              <a:rPr lang="nl-NL" sz="2400" dirty="0" smtClean="0"/>
              <a:t> </a:t>
            </a:r>
            <a:r>
              <a:rPr lang="nl-NL" sz="2400" dirty="0" err="1" smtClean="0"/>
              <a:t>between</a:t>
            </a:r>
            <a:r>
              <a:rPr lang="nl-NL" sz="2400" dirty="0" smtClean="0"/>
              <a:t> </a:t>
            </a:r>
            <a:r>
              <a:rPr lang="nl-NL" sz="2400" dirty="0" err="1" smtClean="0"/>
              <a:t>two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: the </a:t>
            </a:r>
            <a:r>
              <a:rPr lang="nl-NL" sz="2400" b="1" dirty="0" smtClean="0"/>
              <a:t>part</a:t>
            </a:r>
            <a:r>
              <a:rPr lang="nl-NL" sz="2400" dirty="0" smtClean="0"/>
              <a:t> and the </a:t>
            </a:r>
            <a:r>
              <a:rPr lang="nl-NL" sz="2400" b="1" dirty="0" err="1" smtClean="0"/>
              <a:t>whole</a:t>
            </a:r>
            <a:r>
              <a:rPr lang="nl-NL" sz="2400" dirty="0" smtClean="0"/>
              <a:t> </a:t>
            </a:r>
          </a:p>
          <a:p>
            <a:r>
              <a:rPr lang="nl-NL" sz="2400" dirty="0" err="1" smtClean="0"/>
              <a:t>An</a:t>
            </a:r>
            <a:r>
              <a:rPr lang="nl-NL" sz="2400" dirty="0" smtClean="0"/>
              <a:t> object is a </a:t>
            </a:r>
            <a:r>
              <a:rPr lang="nl-NL" sz="2400" b="1" dirty="0" smtClean="0"/>
              <a:t>proper part </a:t>
            </a:r>
            <a:r>
              <a:rPr lang="nl-NL" sz="2400" dirty="0" smtClean="0"/>
              <a:t>of </a:t>
            </a:r>
            <a:r>
              <a:rPr lang="nl-NL" sz="2400" dirty="0" err="1" smtClean="0"/>
              <a:t>another</a:t>
            </a:r>
            <a:r>
              <a:rPr lang="nl-NL" sz="2400" dirty="0" smtClean="0"/>
              <a:t> object in case the </a:t>
            </a:r>
            <a:r>
              <a:rPr lang="nl-NL" sz="2400" dirty="0" err="1" smtClean="0"/>
              <a:t>former</a:t>
            </a:r>
            <a:r>
              <a:rPr lang="nl-NL" sz="2400" dirty="0" smtClean="0"/>
              <a:t> is a part of the </a:t>
            </a:r>
            <a:r>
              <a:rPr lang="nl-NL" sz="2400" dirty="0" err="1" smtClean="0"/>
              <a:t>latter</a:t>
            </a:r>
            <a:r>
              <a:rPr lang="nl-NL" sz="2400" dirty="0" smtClean="0"/>
              <a:t>, </a:t>
            </a:r>
            <a:r>
              <a:rPr lang="nl-NL" sz="2400" dirty="0" err="1" smtClean="0"/>
              <a:t>but</a:t>
            </a:r>
            <a:r>
              <a:rPr lang="nl-NL" sz="2400" dirty="0" smtClean="0"/>
              <a:t> the </a:t>
            </a:r>
            <a:r>
              <a:rPr lang="nl-NL" sz="2400" dirty="0" err="1" smtClean="0"/>
              <a:t>latter</a:t>
            </a:r>
            <a:r>
              <a:rPr lang="nl-NL" sz="2400" dirty="0" smtClean="0"/>
              <a:t> is </a:t>
            </a:r>
            <a:r>
              <a:rPr lang="nl-NL" sz="2400" dirty="0" err="1" smtClean="0"/>
              <a:t>not</a:t>
            </a:r>
            <a:r>
              <a:rPr lang="nl-NL" sz="2400" dirty="0" smtClean="0"/>
              <a:t> a part of the </a:t>
            </a:r>
            <a:r>
              <a:rPr lang="nl-NL" sz="2400" dirty="0" err="1" smtClean="0"/>
              <a:t>former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endParaRPr lang="nl-NL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Background </a:t>
            </a:r>
            <a:r>
              <a:rPr lang="nl-NL" dirty="0" err="1" smtClean="0"/>
              <a:t>framework</a:t>
            </a:r>
            <a:r>
              <a:rPr lang="nl-NL" dirty="0" smtClean="0"/>
              <a:t> (</a:t>
            </a:r>
            <a:r>
              <a:rPr lang="nl-NL" dirty="0" err="1" smtClean="0"/>
              <a:t>cont</a:t>
            </a:r>
            <a:r>
              <a:rPr lang="nl-NL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A </a:t>
            </a:r>
            <a:r>
              <a:rPr lang="nl-NL" sz="2400" b="1" dirty="0" err="1" smtClean="0"/>
              <a:t>simple</a:t>
            </a:r>
            <a:r>
              <a:rPr lang="nl-NL" sz="2400" dirty="0" smtClean="0"/>
              <a:t> </a:t>
            </a:r>
            <a:r>
              <a:rPr lang="nl-NL" sz="2400" dirty="0" err="1" smtClean="0"/>
              <a:t>or</a:t>
            </a:r>
            <a:r>
              <a:rPr lang="nl-NL" sz="2400" dirty="0" smtClean="0"/>
              <a:t> </a:t>
            </a:r>
            <a:r>
              <a:rPr lang="nl-NL" sz="2400" b="1" dirty="0" err="1" smtClean="0"/>
              <a:t>atom</a:t>
            </a:r>
            <a:r>
              <a:rPr lang="nl-NL" sz="2400" b="1" dirty="0" smtClean="0"/>
              <a:t> </a:t>
            </a:r>
            <a:r>
              <a:rPr lang="nl-NL" sz="2400" dirty="0" smtClean="0"/>
              <a:t>is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 </a:t>
            </a:r>
            <a:r>
              <a:rPr lang="nl-NL" sz="2400" dirty="0" err="1" smtClean="0"/>
              <a:t>that</a:t>
            </a:r>
            <a:r>
              <a:rPr lang="nl-NL" sz="2400" dirty="0" smtClean="0"/>
              <a:t> does </a:t>
            </a:r>
            <a:r>
              <a:rPr lang="nl-NL" sz="2400" dirty="0" err="1" smtClean="0"/>
              <a:t>not</a:t>
            </a:r>
            <a:r>
              <a:rPr lang="nl-NL" sz="2400" dirty="0" smtClean="0"/>
              <a:t> have proper </a:t>
            </a:r>
            <a:r>
              <a:rPr lang="nl-NL" sz="2400" dirty="0" err="1" smtClean="0"/>
              <a:t>parts</a:t>
            </a:r>
            <a:endParaRPr lang="nl-NL" sz="2400" dirty="0" smtClean="0"/>
          </a:p>
          <a:p>
            <a:r>
              <a:rPr lang="nl-NL" sz="2400" dirty="0" smtClean="0"/>
              <a:t>A </a:t>
            </a:r>
            <a:r>
              <a:rPr lang="nl-NL" sz="2400" b="1" dirty="0" err="1" smtClean="0"/>
              <a:t>composite</a:t>
            </a:r>
            <a:r>
              <a:rPr lang="nl-NL" sz="2400" dirty="0" smtClean="0"/>
              <a:t> is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contains</a:t>
            </a:r>
            <a:r>
              <a:rPr lang="nl-NL" sz="2400" dirty="0" smtClean="0"/>
              <a:t> at </a:t>
            </a:r>
            <a:r>
              <a:rPr lang="nl-NL" sz="2400" dirty="0" err="1" smtClean="0"/>
              <a:t>least</a:t>
            </a:r>
            <a:r>
              <a:rPr lang="nl-NL" sz="2400" dirty="0" smtClean="0"/>
              <a:t> </a:t>
            </a:r>
            <a:r>
              <a:rPr lang="nl-NL" sz="2400" dirty="0" err="1" smtClean="0"/>
              <a:t>one</a:t>
            </a:r>
            <a:r>
              <a:rPr lang="nl-NL" sz="2400" dirty="0" smtClean="0"/>
              <a:t> proper part</a:t>
            </a:r>
          </a:p>
          <a:p>
            <a:r>
              <a:rPr lang="nl-NL" sz="2400" dirty="0" smtClean="0"/>
              <a:t>The </a:t>
            </a:r>
            <a:r>
              <a:rPr lang="nl-NL" sz="2400" b="1" dirty="0" err="1" smtClean="0"/>
              <a:t>sum</a:t>
            </a:r>
            <a:r>
              <a:rPr lang="nl-NL" sz="2400" dirty="0" smtClean="0"/>
              <a:t> of </a:t>
            </a:r>
            <a:r>
              <a:rPr lang="nl-NL" sz="2400" dirty="0" err="1" smtClean="0"/>
              <a:t>two</a:t>
            </a:r>
            <a:r>
              <a:rPr lang="nl-NL" sz="2400" dirty="0" smtClean="0"/>
              <a:t> </a:t>
            </a:r>
            <a:r>
              <a:rPr lang="nl-NL" sz="2400" dirty="0" err="1" smtClean="0"/>
              <a:t>or</a:t>
            </a:r>
            <a:r>
              <a:rPr lang="nl-NL" sz="2400" dirty="0" smtClean="0"/>
              <a:t> more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is </a:t>
            </a:r>
            <a:r>
              <a:rPr lang="nl-NL" sz="2400" dirty="0" err="1" smtClean="0"/>
              <a:t>those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taken </a:t>
            </a:r>
            <a:r>
              <a:rPr lang="nl-NL" sz="2400" dirty="0" err="1" smtClean="0"/>
              <a:t>together</a:t>
            </a:r>
            <a:endParaRPr lang="nl-NL" sz="2400" dirty="0" smtClean="0"/>
          </a:p>
          <a:p>
            <a:r>
              <a:rPr lang="nl-NL" sz="2400" dirty="0" err="1" smtClean="0"/>
              <a:t>If</a:t>
            </a:r>
            <a:r>
              <a:rPr lang="nl-NL" sz="2400" dirty="0" smtClean="0"/>
              <a:t> the </a:t>
            </a:r>
            <a:r>
              <a:rPr lang="nl-NL" sz="2400" dirty="0" err="1" smtClean="0"/>
              <a:t>sum</a:t>
            </a:r>
            <a:r>
              <a:rPr lang="nl-NL" sz="2400" dirty="0" smtClean="0"/>
              <a:t> of </a:t>
            </a:r>
            <a:r>
              <a:rPr lang="nl-NL" sz="2400" dirty="0" err="1" smtClean="0"/>
              <a:t>some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is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object, </a:t>
            </a:r>
            <a:r>
              <a:rPr lang="nl-NL" sz="2400" dirty="0" err="1" smtClean="0"/>
              <a:t>then</a:t>
            </a:r>
            <a:r>
              <a:rPr lang="nl-NL" sz="2400" dirty="0" smtClean="0"/>
              <a:t> the </a:t>
            </a:r>
            <a:r>
              <a:rPr lang="nl-NL" sz="2400" dirty="0" err="1" smtClean="0"/>
              <a:t>members</a:t>
            </a:r>
            <a:r>
              <a:rPr lang="nl-NL" sz="2400" dirty="0" smtClean="0"/>
              <a:t> of the </a:t>
            </a:r>
            <a:r>
              <a:rPr lang="nl-NL" sz="2400" dirty="0" err="1" smtClean="0"/>
              <a:t>sum</a:t>
            </a:r>
            <a:r>
              <a:rPr lang="nl-NL" sz="2400" dirty="0" smtClean="0"/>
              <a:t> are </a:t>
            </a:r>
            <a:r>
              <a:rPr lang="nl-NL" sz="2400" dirty="0" err="1" smtClean="0"/>
              <a:t>called</a:t>
            </a:r>
            <a:r>
              <a:rPr lang="nl-NL" sz="2400" dirty="0" smtClean="0"/>
              <a:t> </a:t>
            </a:r>
            <a:r>
              <a:rPr lang="nl-NL" sz="2400" b="1" dirty="0" smtClean="0"/>
              <a:t>a</a:t>
            </a:r>
            <a:r>
              <a:rPr lang="nl-NL" sz="2400" dirty="0" smtClean="0"/>
              <a:t> </a:t>
            </a:r>
            <a:r>
              <a:rPr lang="nl-NL" sz="2400" b="1" dirty="0" err="1" smtClean="0"/>
              <a:t>composition</a:t>
            </a:r>
            <a:r>
              <a:rPr lang="nl-NL" sz="2400" dirty="0" smtClean="0"/>
              <a:t> of </a:t>
            </a:r>
            <a:r>
              <a:rPr lang="nl-NL" sz="2400" dirty="0" err="1" smtClean="0"/>
              <a:t>that</a:t>
            </a:r>
            <a:r>
              <a:rPr lang="nl-NL" sz="2400" dirty="0" smtClean="0"/>
              <a:t> object. In </a:t>
            </a:r>
            <a:r>
              <a:rPr lang="nl-NL" sz="2400" dirty="0" err="1" smtClean="0"/>
              <a:t>that</a:t>
            </a:r>
            <a:r>
              <a:rPr lang="nl-NL" sz="2400" dirty="0" smtClean="0"/>
              <a:t> case we </a:t>
            </a:r>
            <a:r>
              <a:rPr lang="nl-NL" sz="2400" dirty="0" err="1" smtClean="0"/>
              <a:t>say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these </a:t>
            </a:r>
            <a:r>
              <a:rPr lang="nl-NL" sz="2400" dirty="0" err="1" smtClean="0"/>
              <a:t>members</a:t>
            </a:r>
            <a:r>
              <a:rPr lang="nl-NL" sz="2400" dirty="0" smtClean="0"/>
              <a:t> </a:t>
            </a:r>
            <a:r>
              <a:rPr lang="nl-NL" sz="2400" b="1" dirty="0" err="1" smtClean="0"/>
              <a:t>compose</a:t>
            </a:r>
            <a:r>
              <a:rPr lang="nl-NL" sz="2400" dirty="0" smtClean="0"/>
              <a:t> the object</a:t>
            </a:r>
          </a:p>
          <a:p>
            <a:endParaRPr lang="nl-NL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Definition</a:t>
            </a:r>
            <a:r>
              <a:rPr lang="nl-NL" dirty="0" smtClean="0"/>
              <a:t> of </a:t>
            </a:r>
            <a:r>
              <a:rPr lang="nl-NL" dirty="0" err="1" smtClean="0"/>
              <a:t>first</a:t>
            </a:r>
            <a:r>
              <a:rPr lang="nl-NL" dirty="0" smtClean="0"/>
              <a:t> </a:t>
            </a:r>
            <a:r>
              <a:rPr lang="nl-NL" dirty="0" err="1" smtClean="0"/>
              <a:t>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229600" cy="964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     A first </a:t>
            </a:r>
            <a:r>
              <a:rPr lang="en-US" sz="2400" dirty="0"/>
              <a:t>cause is defined as an uncaused cause whose effect is </a:t>
            </a:r>
            <a:r>
              <a:rPr lang="en-US" sz="2400" dirty="0" smtClean="0"/>
              <a:t>ontologically prior to </a:t>
            </a:r>
            <a:r>
              <a:rPr lang="en-US" sz="2400" dirty="0"/>
              <a:t>every other caused </a:t>
            </a:r>
            <a:r>
              <a:rPr lang="en-US" sz="2400" dirty="0" smtClean="0"/>
              <a:t>object</a:t>
            </a:r>
          </a:p>
          <a:p>
            <a:pPr>
              <a:buNone/>
            </a:pPr>
            <a:endParaRPr lang="nl-N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99695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From this definition it follows immediately that there can be at most one first cause. So, if there is a first cause, it is properly described as the ultimate origin of all other objects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The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400" dirty="0" err="1" smtClean="0"/>
              <a:t>There</a:t>
            </a:r>
            <a:r>
              <a:rPr lang="nl-NL" sz="2400" dirty="0" smtClean="0"/>
              <a:t> are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err="1" smtClean="0"/>
              <a:t>Every</a:t>
            </a:r>
            <a:r>
              <a:rPr lang="nl-NL" sz="2400" dirty="0" smtClean="0"/>
              <a:t> </a:t>
            </a:r>
            <a:r>
              <a:rPr lang="nl-NL" sz="2400" dirty="0" err="1" smtClean="0"/>
              <a:t>composite</a:t>
            </a:r>
            <a:r>
              <a:rPr lang="nl-NL" sz="2400" dirty="0" smtClean="0"/>
              <a:t> is </a:t>
            </a:r>
            <a:r>
              <a:rPr lang="nl-NL" sz="2400" dirty="0" err="1" smtClean="0"/>
              <a:t>composed</a:t>
            </a:r>
            <a:r>
              <a:rPr lang="nl-NL" sz="2400" dirty="0" smtClean="0"/>
              <a:t> of </a:t>
            </a:r>
            <a:r>
              <a:rPr lang="nl-NL" sz="2400" dirty="0" err="1" smtClean="0"/>
              <a:t>simple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</a:t>
            </a:r>
            <a:r>
              <a:rPr lang="nl-NL" sz="2400" b="1" i="1" dirty="0" smtClean="0"/>
              <a:t>(</a:t>
            </a:r>
            <a:r>
              <a:rPr lang="nl-NL" sz="2400" b="1" i="1" dirty="0" err="1" smtClean="0"/>
              <a:t>atomism</a:t>
            </a:r>
            <a:r>
              <a:rPr lang="nl-NL" sz="2400" b="1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err="1" smtClean="0"/>
              <a:t>Every</a:t>
            </a:r>
            <a:r>
              <a:rPr lang="nl-NL" sz="2400" dirty="0" smtClean="0"/>
              <a:t> object is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or</a:t>
            </a:r>
            <a:r>
              <a:rPr lang="nl-NL" sz="2400" dirty="0" smtClean="0"/>
              <a:t> is the </a:t>
            </a:r>
            <a:r>
              <a:rPr lang="nl-NL" sz="2400" dirty="0" err="1" smtClean="0"/>
              <a:t>cause</a:t>
            </a:r>
            <a:r>
              <a:rPr lang="nl-NL" sz="2400" dirty="0" smtClean="0"/>
              <a:t> of </a:t>
            </a:r>
            <a:r>
              <a:rPr lang="nl-NL" sz="2400" dirty="0" err="1" smtClean="0"/>
              <a:t>one</a:t>
            </a:r>
            <a:r>
              <a:rPr lang="nl-NL" sz="2400" dirty="0" smtClean="0"/>
              <a:t> </a:t>
            </a:r>
            <a:r>
              <a:rPr lang="nl-NL" sz="2400" dirty="0" err="1" smtClean="0"/>
              <a:t>or</a:t>
            </a:r>
            <a:r>
              <a:rPr lang="nl-NL" sz="2400" dirty="0" smtClean="0"/>
              <a:t> more </a:t>
            </a:r>
            <a:r>
              <a:rPr lang="nl-NL" sz="2400" dirty="0" err="1" smtClean="0"/>
              <a:t>other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 </a:t>
            </a:r>
            <a:r>
              <a:rPr lang="nl-NL" sz="2400" b="1" i="1" dirty="0" smtClean="0"/>
              <a:t>(</a:t>
            </a:r>
            <a:r>
              <a:rPr lang="nl-NL" sz="2400" b="1" i="1" dirty="0" err="1" smtClean="0"/>
              <a:t>causalism</a:t>
            </a:r>
            <a:r>
              <a:rPr lang="nl-NL" sz="2400" b="1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The </a:t>
            </a:r>
            <a:r>
              <a:rPr lang="nl-NL" sz="2400" dirty="0" err="1" smtClean="0"/>
              <a:t>sum</a:t>
            </a:r>
            <a:r>
              <a:rPr lang="nl-NL" sz="2400" dirty="0" smtClean="0"/>
              <a:t> of all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simple</a:t>
            </a:r>
            <a:r>
              <a:rPr lang="nl-NL" sz="2400" dirty="0" smtClean="0"/>
              <a:t> </a:t>
            </a:r>
            <a:r>
              <a:rPr lang="nl-NL" sz="2400" dirty="0" err="1" smtClean="0"/>
              <a:t>objects</a:t>
            </a:r>
            <a:r>
              <a:rPr lang="nl-NL" sz="2400" dirty="0" smtClean="0"/>
              <a:t>, </a:t>
            </a:r>
            <a:r>
              <a:rPr lang="nl-NL" sz="2400" dirty="0" err="1" smtClean="0"/>
              <a:t>if</a:t>
            </a:r>
            <a:r>
              <a:rPr lang="nl-NL" sz="2400" dirty="0" smtClean="0"/>
              <a:t> </a:t>
            </a:r>
            <a:r>
              <a:rPr lang="nl-NL" sz="2400" dirty="0" err="1" smtClean="0"/>
              <a:t>not</a:t>
            </a:r>
            <a:r>
              <a:rPr lang="nl-NL" sz="2400" dirty="0" smtClean="0"/>
              <a:t> </a:t>
            </a:r>
            <a:r>
              <a:rPr lang="nl-NL" sz="2400" dirty="0" err="1" smtClean="0"/>
              <a:t>empty</a:t>
            </a:r>
            <a:r>
              <a:rPr lang="nl-NL" sz="2400" dirty="0" smtClean="0"/>
              <a:t>, is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The </a:t>
            </a:r>
            <a:r>
              <a:rPr lang="nl-NL" sz="2400" dirty="0" err="1" smtClean="0"/>
              <a:t>cause</a:t>
            </a:r>
            <a:r>
              <a:rPr lang="nl-NL" sz="2400" dirty="0" smtClean="0"/>
              <a:t> of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 is disjoint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object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err="1" smtClean="0"/>
              <a:t>Every</a:t>
            </a:r>
            <a:r>
              <a:rPr lang="nl-NL" sz="2400" dirty="0" smtClean="0"/>
              <a:t>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composite</a:t>
            </a:r>
            <a:r>
              <a:rPr lang="nl-NL" sz="2400" dirty="0" smtClean="0"/>
              <a:t> </a:t>
            </a:r>
            <a:r>
              <a:rPr lang="nl-NL" sz="2400" dirty="0" err="1" smtClean="0"/>
              <a:t>contains</a:t>
            </a:r>
            <a:r>
              <a:rPr lang="nl-NL" sz="2400" dirty="0" smtClean="0"/>
              <a:t> a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proper part</a:t>
            </a:r>
          </a:p>
          <a:p>
            <a:pPr marL="514350" indent="-514350">
              <a:buNone/>
            </a:pPr>
            <a:r>
              <a:rPr lang="nl-NL" sz="2400" dirty="0" smtClean="0"/>
              <a:t>------------------------------------------------------------------------------</a:t>
            </a:r>
          </a:p>
          <a:p>
            <a:pPr marL="514350" indent="-514350">
              <a:buNone/>
            </a:pPr>
            <a:r>
              <a:rPr lang="nl-NL" sz="2400" dirty="0" smtClean="0"/>
              <a:t>7.     </a:t>
            </a:r>
            <a:r>
              <a:rPr lang="nl-NL" sz="2400" dirty="0" err="1" smtClean="0"/>
              <a:t>There</a:t>
            </a:r>
            <a:r>
              <a:rPr lang="nl-NL" sz="2400" dirty="0" smtClean="0"/>
              <a:t> is a </a:t>
            </a:r>
            <a:r>
              <a:rPr lang="nl-NL" sz="2400" dirty="0" err="1" smtClean="0"/>
              <a:t>first</a:t>
            </a:r>
            <a:r>
              <a:rPr lang="nl-NL" sz="2400" dirty="0" smtClean="0"/>
              <a:t> </a:t>
            </a:r>
            <a:r>
              <a:rPr lang="nl-NL" sz="2400" dirty="0" err="1" smtClean="0"/>
              <a:t>cause</a:t>
            </a:r>
            <a:r>
              <a:rPr lang="nl-NL" sz="2400" dirty="0" smtClean="0"/>
              <a:t> </a:t>
            </a:r>
            <a:r>
              <a:rPr lang="nl-NL" sz="2400" b="1" i="1" dirty="0" smtClean="0"/>
              <a:t>(</a:t>
            </a:r>
            <a:r>
              <a:rPr lang="nl-NL" sz="2400" b="1" i="1" dirty="0" err="1" smtClean="0"/>
              <a:t>conclusion</a:t>
            </a:r>
            <a:r>
              <a:rPr lang="nl-NL" sz="2400" b="1" i="1" dirty="0" smtClean="0"/>
              <a:t>)</a:t>
            </a:r>
            <a:endParaRPr lang="nl-NL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Logical</a:t>
            </a:r>
            <a:r>
              <a:rPr lang="nl-NL" dirty="0" smtClean="0"/>
              <a:t> </a:t>
            </a:r>
            <a:r>
              <a:rPr lang="nl-NL" dirty="0" err="1" smtClean="0"/>
              <a:t>derivation</a:t>
            </a:r>
            <a:r>
              <a:rPr lang="nl-NL" dirty="0" smtClean="0"/>
              <a:t> of the </a:t>
            </a:r>
            <a:r>
              <a:rPr lang="nl-NL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22351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nl-NL" sz="2400" u="sng" dirty="0" smtClean="0"/>
              <a:t>A </a:t>
            </a:r>
            <a:r>
              <a:rPr lang="nl-NL" sz="2400" u="sng" dirty="0" err="1" smtClean="0"/>
              <a:t>five</a:t>
            </a:r>
            <a:r>
              <a:rPr lang="nl-NL" sz="2400" u="sng" dirty="0" smtClean="0"/>
              <a:t> step </a:t>
            </a:r>
            <a:r>
              <a:rPr lang="nl-NL" sz="2400" u="sng" dirty="0" err="1" smtClean="0"/>
              <a:t>logical</a:t>
            </a:r>
            <a:r>
              <a:rPr lang="nl-NL" sz="2400" u="sng" dirty="0" smtClean="0"/>
              <a:t> </a:t>
            </a:r>
            <a:r>
              <a:rPr lang="nl-NL" sz="2400" u="sng" dirty="0" err="1" smtClean="0"/>
              <a:t>derivation</a:t>
            </a:r>
            <a:r>
              <a:rPr lang="nl-NL" sz="2400" u="sng" dirty="0" smtClean="0"/>
              <a:t> of the </a:t>
            </a:r>
            <a:r>
              <a:rPr lang="nl-NL" sz="2400" u="sng" dirty="0" err="1" smtClean="0"/>
              <a:t>conclusion</a:t>
            </a:r>
            <a:endParaRPr lang="nl-NL" sz="2400" u="sng" dirty="0" smtClean="0"/>
          </a:p>
          <a:p>
            <a:pPr marL="514350" indent="-514350">
              <a:buNone/>
            </a:pPr>
            <a:endParaRPr lang="nl-NL" sz="800" dirty="0" smtClean="0"/>
          </a:p>
          <a:p>
            <a:pPr marL="514350" indent="-514350">
              <a:buFont typeface="+mj-lt"/>
              <a:buAutoNum type="romanLcPeriod"/>
            </a:pPr>
            <a:r>
              <a:rPr lang="nl-NL" sz="2400" dirty="0" err="1" smtClean="0"/>
              <a:t>Every</a:t>
            </a:r>
            <a:r>
              <a:rPr lang="nl-NL" sz="2400" dirty="0" smtClean="0"/>
              <a:t>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composite</a:t>
            </a:r>
            <a:r>
              <a:rPr lang="nl-NL" sz="2400" dirty="0" smtClean="0"/>
              <a:t> </a:t>
            </a:r>
            <a:r>
              <a:rPr lang="nl-NL" sz="2400" dirty="0" err="1" smtClean="0"/>
              <a:t>contains</a:t>
            </a:r>
            <a:r>
              <a:rPr lang="nl-NL" sz="2400" dirty="0" smtClean="0"/>
              <a:t> a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simple</a:t>
            </a:r>
            <a:endParaRPr lang="nl-NL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nl-NL" sz="2400" dirty="0" smtClean="0"/>
              <a:t>The </a:t>
            </a:r>
            <a:r>
              <a:rPr lang="nl-NL" sz="2400" dirty="0" err="1" smtClean="0"/>
              <a:t>sum</a:t>
            </a:r>
            <a:r>
              <a:rPr lang="nl-NL" sz="2400" dirty="0" smtClean="0"/>
              <a:t> of all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simples </a:t>
            </a:r>
            <a:r>
              <a:rPr lang="nl-NL" sz="2400" i="1" dirty="0" smtClean="0"/>
              <a:t>(</a:t>
            </a:r>
            <a:r>
              <a:rPr lang="nl-NL" sz="2400" i="1" dirty="0" err="1" smtClean="0"/>
              <a:t>say</a:t>
            </a:r>
            <a:r>
              <a:rPr lang="nl-NL" sz="2400" i="1" dirty="0" smtClean="0"/>
              <a:t> M)</a:t>
            </a:r>
            <a:r>
              <a:rPr lang="nl-NL" sz="2400" dirty="0" smtClean="0"/>
              <a:t> is </a:t>
            </a:r>
            <a:r>
              <a:rPr lang="nl-NL" sz="2400" dirty="0" err="1" smtClean="0"/>
              <a:t>an</a:t>
            </a:r>
            <a:r>
              <a:rPr lang="nl-NL" sz="2400" dirty="0" smtClean="0"/>
              <a:t> object</a:t>
            </a:r>
          </a:p>
          <a:p>
            <a:pPr marL="514350" indent="-514350">
              <a:buFont typeface="+mj-lt"/>
              <a:buAutoNum type="romanLcPeriod"/>
            </a:pPr>
            <a:r>
              <a:rPr lang="nl-NL" sz="2400" dirty="0" smtClean="0"/>
              <a:t>M is </a:t>
            </a:r>
            <a:r>
              <a:rPr lang="nl-NL" sz="2400" dirty="0" err="1" smtClean="0"/>
              <a:t>not</a:t>
            </a:r>
            <a:r>
              <a:rPr lang="nl-NL" sz="2400" dirty="0" smtClean="0"/>
              <a:t> a </a:t>
            </a:r>
            <a:r>
              <a:rPr lang="nl-NL" sz="2400" dirty="0" err="1" smtClean="0"/>
              <a:t>cause</a:t>
            </a:r>
            <a:endParaRPr lang="nl-NL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nl-NL" sz="2400" dirty="0" smtClean="0"/>
              <a:t>The </a:t>
            </a:r>
            <a:r>
              <a:rPr lang="nl-NL" sz="2400" dirty="0" err="1" smtClean="0"/>
              <a:t>cause</a:t>
            </a:r>
            <a:r>
              <a:rPr lang="nl-NL" sz="2400" dirty="0" smtClean="0"/>
              <a:t> of M </a:t>
            </a:r>
            <a:r>
              <a:rPr lang="nl-NL" sz="2400" i="1" dirty="0" smtClean="0"/>
              <a:t>(</a:t>
            </a:r>
            <a:r>
              <a:rPr lang="nl-NL" sz="2400" i="1" dirty="0" err="1" smtClean="0"/>
              <a:t>say</a:t>
            </a:r>
            <a:r>
              <a:rPr lang="nl-NL" sz="2400" i="1" dirty="0" smtClean="0"/>
              <a:t> A) </a:t>
            </a:r>
            <a:r>
              <a:rPr lang="nl-NL" sz="2400" dirty="0" smtClean="0"/>
              <a:t>is </a:t>
            </a:r>
            <a:r>
              <a:rPr lang="nl-NL" sz="2400" dirty="0" err="1" smtClean="0"/>
              <a:t>uncaused</a:t>
            </a:r>
            <a:endParaRPr lang="nl-NL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nl-NL" sz="2400" dirty="0" smtClean="0"/>
              <a:t>A is a </a:t>
            </a:r>
            <a:r>
              <a:rPr lang="nl-NL" sz="2400" dirty="0" err="1" smtClean="0"/>
              <a:t>first</a:t>
            </a:r>
            <a:r>
              <a:rPr lang="nl-NL" sz="2400" dirty="0" smtClean="0"/>
              <a:t> </a:t>
            </a:r>
            <a:r>
              <a:rPr lang="nl-NL" sz="2400" dirty="0" err="1" smtClean="0"/>
              <a:t>cause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808" y="1639341"/>
            <a:ext cx="8229600" cy="135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nl-NL" sz="2400" dirty="0" smtClean="0"/>
              <a:t>       The argument is </a:t>
            </a:r>
            <a:r>
              <a:rPr lang="nl-NL" sz="2400" b="1" dirty="0" err="1" smtClean="0"/>
              <a:t>deductively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valid</a:t>
            </a:r>
            <a:r>
              <a:rPr lang="nl-NL" sz="2400" dirty="0" smtClean="0"/>
              <a:t>. The </a:t>
            </a:r>
            <a:r>
              <a:rPr lang="nl-NL" sz="2400" dirty="0" err="1" smtClean="0"/>
              <a:t>conclusion</a:t>
            </a:r>
            <a:r>
              <a:rPr lang="nl-NL" sz="2400" dirty="0" smtClean="0"/>
              <a:t> </a:t>
            </a:r>
            <a:r>
              <a:rPr lang="nl-NL" sz="2400" dirty="0" err="1" smtClean="0"/>
              <a:t>follows</a:t>
            </a:r>
            <a:r>
              <a:rPr lang="nl-NL" sz="2400" dirty="0" smtClean="0"/>
              <a:t> </a:t>
            </a:r>
            <a:r>
              <a:rPr lang="nl-NL" sz="2400" dirty="0" err="1" smtClean="0"/>
              <a:t>logically</a:t>
            </a:r>
            <a:r>
              <a:rPr lang="nl-NL" sz="2400" dirty="0" smtClean="0"/>
              <a:t> </a:t>
            </a:r>
            <a:r>
              <a:rPr lang="nl-NL" sz="2400" dirty="0" err="1" smtClean="0"/>
              <a:t>from</a:t>
            </a:r>
            <a:r>
              <a:rPr lang="nl-NL" sz="2400" dirty="0" smtClean="0"/>
              <a:t> the </a:t>
            </a:r>
            <a:r>
              <a:rPr lang="nl-NL" sz="2400" dirty="0" err="1" smtClean="0"/>
              <a:t>premises</a:t>
            </a:r>
            <a:r>
              <a:rPr lang="nl-NL" sz="2400" dirty="0" smtClean="0"/>
              <a:t>. </a:t>
            </a:r>
            <a:r>
              <a:rPr lang="nl-NL" sz="2400" dirty="0" err="1" smtClean="0"/>
              <a:t>So</a:t>
            </a:r>
            <a:r>
              <a:rPr lang="nl-NL" sz="2400" dirty="0" smtClean="0"/>
              <a:t>, </a:t>
            </a:r>
            <a:r>
              <a:rPr lang="nl-NL" sz="2400" dirty="0" err="1" smtClean="0"/>
              <a:t>if</a:t>
            </a:r>
            <a:r>
              <a:rPr lang="nl-NL" sz="2400" dirty="0" smtClean="0"/>
              <a:t> the </a:t>
            </a:r>
            <a:r>
              <a:rPr lang="nl-NL" sz="2400" dirty="0" err="1" smtClean="0"/>
              <a:t>premises</a:t>
            </a:r>
            <a:r>
              <a:rPr lang="nl-NL" sz="2400" dirty="0" smtClean="0"/>
              <a:t> are </a:t>
            </a:r>
            <a:r>
              <a:rPr lang="nl-NL" sz="2400" dirty="0" err="1" smtClean="0"/>
              <a:t>true</a:t>
            </a:r>
            <a:r>
              <a:rPr lang="nl-NL" sz="2400" dirty="0" smtClean="0"/>
              <a:t>,      </a:t>
            </a:r>
            <a:r>
              <a:rPr lang="nl-NL" sz="2400" dirty="0" err="1" smtClean="0"/>
              <a:t>then</a:t>
            </a:r>
            <a:r>
              <a:rPr lang="nl-NL" sz="2400" dirty="0" smtClean="0"/>
              <a:t> the </a:t>
            </a:r>
            <a:r>
              <a:rPr lang="nl-NL" sz="2400" dirty="0" err="1" smtClean="0"/>
              <a:t>conclusion</a:t>
            </a:r>
            <a:r>
              <a:rPr lang="nl-NL" sz="2400" dirty="0" smtClean="0"/>
              <a:t> is </a:t>
            </a:r>
            <a:r>
              <a:rPr lang="nl-NL" sz="2400" dirty="0" err="1" smtClean="0"/>
              <a:t>true</a:t>
            </a:r>
            <a:r>
              <a:rPr lang="nl-NL" sz="2400" dirty="0" smtClean="0"/>
              <a:t> as </a:t>
            </a:r>
            <a:r>
              <a:rPr lang="nl-NL" sz="2400" dirty="0" err="1" smtClean="0"/>
              <a:t>well</a:t>
            </a:r>
            <a:endParaRPr kumimoji="0" lang="nl-NL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(i) </a:t>
            </a:r>
            <a:r>
              <a:rPr lang="nl-NL" sz="2800" dirty="0" err="1" smtClean="0"/>
              <a:t>Every</a:t>
            </a:r>
            <a:r>
              <a:rPr lang="nl-NL" sz="2800" dirty="0" smtClean="0"/>
              <a:t> </a:t>
            </a:r>
            <a:r>
              <a:rPr lang="nl-NL" sz="2800" dirty="0" err="1" smtClean="0"/>
              <a:t>caused</a:t>
            </a:r>
            <a:r>
              <a:rPr lang="nl-NL" sz="2800" dirty="0" smtClean="0"/>
              <a:t> </a:t>
            </a:r>
            <a:r>
              <a:rPr lang="nl-NL" sz="2800" dirty="0" err="1" smtClean="0"/>
              <a:t>composite</a:t>
            </a:r>
            <a:r>
              <a:rPr lang="nl-NL" sz="2800" dirty="0" smtClean="0"/>
              <a:t> </a:t>
            </a:r>
            <a:r>
              <a:rPr lang="nl-NL" sz="2800" dirty="0" err="1" smtClean="0"/>
              <a:t>contains</a:t>
            </a:r>
            <a:r>
              <a:rPr lang="nl-NL" sz="2800" dirty="0" smtClean="0"/>
              <a:t> a </a:t>
            </a:r>
            <a:r>
              <a:rPr lang="nl-NL" sz="2800" dirty="0" err="1" smtClean="0"/>
              <a:t>caused</a:t>
            </a:r>
            <a:r>
              <a:rPr lang="nl-NL" sz="2800" dirty="0" smtClean="0"/>
              <a:t> </a:t>
            </a:r>
            <a:r>
              <a:rPr lang="nl-NL" sz="2800" dirty="0" err="1" smtClean="0"/>
              <a:t>simple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192" y="1600200"/>
            <a:ext cx="8579296" cy="4525963"/>
          </a:xfrm>
        </p:spPr>
        <p:txBody>
          <a:bodyPr>
            <a:normAutofit/>
          </a:bodyPr>
          <a:lstStyle/>
          <a:p>
            <a:r>
              <a:rPr lang="nl-NL" sz="2400" dirty="0" smtClean="0"/>
              <a:t>Let C </a:t>
            </a:r>
            <a:r>
              <a:rPr lang="nl-NL" sz="2400" dirty="0" err="1" smtClean="0"/>
              <a:t>be</a:t>
            </a:r>
            <a:r>
              <a:rPr lang="nl-NL" sz="2400" dirty="0" smtClean="0"/>
              <a:t> a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composite</a:t>
            </a:r>
            <a:r>
              <a:rPr lang="nl-NL" sz="2400" dirty="0" smtClean="0"/>
              <a:t>, and </a:t>
            </a:r>
            <a:r>
              <a:rPr lang="nl-NL" sz="2400" dirty="0" err="1" smtClean="0"/>
              <a:t>take</a:t>
            </a:r>
            <a:r>
              <a:rPr lang="nl-NL" sz="2400" dirty="0" smtClean="0"/>
              <a:t> the </a:t>
            </a:r>
            <a:r>
              <a:rPr lang="nl-NL" sz="2400" dirty="0" err="1" smtClean="0"/>
              <a:t>following</a:t>
            </a:r>
            <a:r>
              <a:rPr lang="nl-NL" sz="2400" dirty="0" smtClean="0"/>
              <a:t> procedure:</a:t>
            </a:r>
          </a:p>
          <a:p>
            <a:pPr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000" dirty="0" smtClean="0"/>
              <a:t>a) Let </a:t>
            </a:r>
            <a:r>
              <a:rPr lang="en-US" sz="2000" dirty="0" err="1" smtClean="0"/>
              <a:t>i</a:t>
            </a:r>
            <a:r>
              <a:rPr lang="en-US" sz="2000" dirty="0" smtClean="0"/>
              <a:t> := 0 and C(0) := C, </a:t>
            </a:r>
          </a:p>
          <a:p>
            <a:pPr lvl="1">
              <a:buNone/>
            </a:pPr>
            <a:r>
              <a:rPr lang="en-US" sz="2000" dirty="0" smtClean="0"/>
              <a:t>b) According to the sixth premise C(</a:t>
            </a:r>
            <a:r>
              <a:rPr lang="en-US" sz="2000" dirty="0" err="1" smtClean="0"/>
              <a:t>i</a:t>
            </a:r>
            <a:r>
              <a:rPr lang="en-US" sz="2000" dirty="0" smtClean="0"/>
              <a:t>) contains a caused proper part C(i+1), </a:t>
            </a:r>
          </a:p>
          <a:p>
            <a:pPr lvl="1">
              <a:buNone/>
            </a:pPr>
            <a:r>
              <a:rPr lang="en-US" sz="2000" dirty="0" smtClean="0"/>
              <a:t>c) If C(i+1) is a simple object, then STOP the procedure, </a:t>
            </a:r>
          </a:p>
          <a:p>
            <a:pPr lvl="1">
              <a:buNone/>
            </a:pPr>
            <a:r>
              <a:rPr lang="en-US" sz="2000" dirty="0" smtClean="0"/>
              <a:t>d) Let </a:t>
            </a:r>
            <a:r>
              <a:rPr lang="en-US" sz="2000" dirty="0" err="1" smtClean="0"/>
              <a:t>i</a:t>
            </a:r>
            <a:r>
              <a:rPr lang="en-US" sz="2000" dirty="0" smtClean="0"/>
              <a:t> := i+1 and proceed with the second step. 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nl-NL" sz="2400" dirty="0" err="1" smtClean="0"/>
              <a:t>Due</a:t>
            </a:r>
            <a:r>
              <a:rPr lang="nl-NL" sz="2400" dirty="0" smtClean="0"/>
              <a:t> to the </a:t>
            </a:r>
            <a:r>
              <a:rPr lang="nl-NL" sz="2400" dirty="0" err="1" smtClean="0"/>
              <a:t>second</a:t>
            </a:r>
            <a:r>
              <a:rPr lang="nl-NL" sz="2400" dirty="0" smtClean="0"/>
              <a:t> </a:t>
            </a:r>
            <a:r>
              <a:rPr lang="nl-NL" sz="2400" dirty="0" err="1" smtClean="0"/>
              <a:t>premise</a:t>
            </a:r>
            <a:r>
              <a:rPr lang="nl-NL" sz="2400" dirty="0" smtClean="0"/>
              <a:t> of the argument, </a:t>
            </a:r>
            <a:r>
              <a:rPr lang="nl-NL" sz="2400" dirty="0" err="1" smtClean="0"/>
              <a:t>that</a:t>
            </a:r>
            <a:r>
              <a:rPr lang="nl-NL" sz="2400" dirty="0" smtClean="0"/>
              <a:t> is, the </a:t>
            </a:r>
            <a:r>
              <a:rPr lang="nl-NL" sz="2400" dirty="0" err="1" smtClean="0"/>
              <a:t>premise</a:t>
            </a:r>
            <a:r>
              <a:rPr lang="nl-NL" sz="2400" dirty="0" smtClean="0"/>
              <a:t> of </a:t>
            </a:r>
            <a:r>
              <a:rPr lang="nl-NL" sz="2400" dirty="0" err="1" smtClean="0"/>
              <a:t>atomism</a:t>
            </a:r>
            <a:r>
              <a:rPr lang="nl-NL" sz="2400" dirty="0" smtClean="0"/>
              <a:t>, the procedure </a:t>
            </a:r>
            <a:r>
              <a:rPr lang="nl-NL" sz="2400" dirty="0" err="1" smtClean="0"/>
              <a:t>results</a:t>
            </a:r>
            <a:r>
              <a:rPr lang="nl-NL" sz="2400" dirty="0" smtClean="0"/>
              <a:t> in a </a:t>
            </a:r>
            <a:r>
              <a:rPr lang="nl-NL" sz="2400" dirty="0" err="1" smtClean="0"/>
              <a:t>caused</a:t>
            </a:r>
            <a:r>
              <a:rPr lang="nl-NL" sz="2400" dirty="0" smtClean="0"/>
              <a:t> </a:t>
            </a:r>
            <a:r>
              <a:rPr lang="nl-NL" sz="2400" dirty="0" err="1" smtClean="0"/>
              <a:t>simple</a:t>
            </a:r>
            <a:r>
              <a:rPr lang="nl-NL" sz="2400" dirty="0" smtClean="0"/>
              <a:t> part of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5192" y="1600200"/>
            <a:ext cx="8579296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Let M be the sum of all caused simples.</a:t>
            </a:r>
          </a:p>
          <a:p>
            <a:r>
              <a:rPr lang="en-US" sz="2400" dirty="0" smtClean="0"/>
              <a:t>According to premise (1) there is an object. Premise (3) implies that this object is caused or a cause. So, in any case, there is a caused object, say N. </a:t>
            </a:r>
          </a:p>
          <a:p>
            <a:r>
              <a:rPr lang="en-US" sz="2400" dirty="0" smtClean="0"/>
              <a:t>Object N is simple or composite. </a:t>
            </a:r>
          </a:p>
          <a:p>
            <a:pPr lvl="1"/>
            <a:r>
              <a:rPr lang="en-US" sz="2400" dirty="0" smtClean="0"/>
              <a:t>If N is simple, then N is a caused simple, and thus M is not empty. </a:t>
            </a:r>
          </a:p>
          <a:p>
            <a:pPr lvl="1"/>
            <a:r>
              <a:rPr lang="en-US" sz="2400" dirty="0" smtClean="0"/>
              <a:t>If N is composite, then, according to (</a:t>
            </a:r>
            <a:r>
              <a:rPr lang="en-US" sz="2400" dirty="0" err="1" smtClean="0"/>
              <a:t>i</a:t>
            </a:r>
            <a:r>
              <a:rPr lang="en-US" sz="2400" dirty="0" smtClean="0"/>
              <a:t>), N contains a caused simple object, and thus M is not empty either.</a:t>
            </a:r>
          </a:p>
          <a:p>
            <a:r>
              <a:rPr lang="en-US" sz="2400" dirty="0" smtClean="0"/>
              <a:t>It follows that in both cases M is not empty. So, M is not empty.</a:t>
            </a:r>
          </a:p>
          <a:p>
            <a:r>
              <a:rPr lang="en-US" sz="2400" dirty="0" smtClean="0"/>
              <a:t>But then premise (4) implies that M is an object. 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(</a:t>
            </a:r>
            <a:r>
              <a:rPr lang="nl-NL" sz="2800" dirty="0" err="1" smtClean="0"/>
              <a:t>ii</a:t>
            </a:r>
            <a:r>
              <a:rPr lang="nl-NL" sz="2800" dirty="0" smtClean="0"/>
              <a:t>) The </a:t>
            </a:r>
            <a:r>
              <a:rPr lang="nl-NL" sz="2800" dirty="0" err="1" smtClean="0"/>
              <a:t>sum</a:t>
            </a:r>
            <a:r>
              <a:rPr lang="nl-NL" sz="2800" dirty="0" smtClean="0"/>
              <a:t> of all </a:t>
            </a:r>
            <a:r>
              <a:rPr lang="nl-NL" sz="2800" dirty="0" err="1" smtClean="0"/>
              <a:t>caused</a:t>
            </a:r>
            <a:r>
              <a:rPr lang="nl-NL" sz="2800" dirty="0" smtClean="0"/>
              <a:t> simples </a:t>
            </a:r>
            <a:r>
              <a:rPr lang="nl-NL" sz="2800" i="1" dirty="0" smtClean="0"/>
              <a:t>(</a:t>
            </a:r>
            <a:r>
              <a:rPr lang="nl-NL" sz="2800" i="1" dirty="0" err="1" smtClean="0"/>
              <a:t>say</a:t>
            </a:r>
            <a:r>
              <a:rPr lang="nl-NL" sz="2800" i="1" dirty="0" smtClean="0"/>
              <a:t> M)</a:t>
            </a:r>
            <a:r>
              <a:rPr lang="nl-NL" sz="2800" dirty="0" smtClean="0"/>
              <a:t> is </a:t>
            </a:r>
            <a:r>
              <a:rPr lang="nl-NL" sz="2800" dirty="0" err="1" smtClean="0"/>
              <a:t>an</a:t>
            </a:r>
            <a:r>
              <a:rPr lang="nl-NL" sz="2800" dirty="0" smtClean="0"/>
              <a:t> object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1131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Atomism, Causalism, and the Existence of a First Cause (source: paper with the same title that I submitted to a journal)</vt:lpstr>
      <vt:lpstr>A new first cause argument</vt:lpstr>
      <vt:lpstr>Background framework</vt:lpstr>
      <vt:lpstr>Background framework (cont.)</vt:lpstr>
      <vt:lpstr>Definition of first cause</vt:lpstr>
      <vt:lpstr>The argument</vt:lpstr>
      <vt:lpstr>Logical derivation of the conclusion</vt:lpstr>
      <vt:lpstr>(i) Every caused composite contains a caused simple</vt:lpstr>
      <vt:lpstr>(ii) The sum of all caused simples (say M) is an object</vt:lpstr>
      <vt:lpstr>(iii) M is not a cause</vt:lpstr>
      <vt:lpstr>(iv) The cause of M (say A) is uncaused</vt:lpstr>
      <vt:lpstr>(v) A is a first cause</vt:lpstr>
    </vt:vector>
  </TitlesOfParts>
  <Company>LeasePlan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Cosmological Argument for the Existence of a First Cause </dc:title>
  <dc:creator>G.J.E. Rutten</dc:creator>
  <cp:lastModifiedBy>rutte</cp:lastModifiedBy>
  <cp:revision>40</cp:revision>
  <dcterms:created xsi:type="dcterms:W3CDTF">2011-06-05T18:13:39Z</dcterms:created>
  <dcterms:modified xsi:type="dcterms:W3CDTF">2011-10-31T06:58:26Z</dcterms:modified>
</cp:coreProperties>
</file>